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92" r:id="rId3"/>
    <p:sldId id="257" r:id="rId4"/>
    <p:sldId id="258" r:id="rId5"/>
    <p:sldId id="259" r:id="rId6"/>
    <p:sldId id="293" r:id="rId7"/>
    <p:sldId id="261" r:id="rId8"/>
    <p:sldId id="260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5" r:id="rId20"/>
    <p:sldId id="274" r:id="rId21"/>
    <p:sldId id="272" r:id="rId22"/>
    <p:sldId id="294" r:id="rId23"/>
    <p:sldId id="273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4" r:id="rId32"/>
    <p:sldId id="285" r:id="rId33"/>
    <p:sldId id="286" r:id="rId34"/>
    <p:sldId id="283" r:id="rId35"/>
    <p:sldId id="287" r:id="rId36"/>
    <p:sldId id="288" r:id="rId37"/>
    <p:sldId id="289" r:id="rId38"/>
    <p:sldId id="291" r:id="rId39"/>
    <p:sldId id="29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5B00"/>
    <a:srgbClr val="EE5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82"/>
  </p:normalViewPr>
  <p:slideViewPr>
    <p:cSldViewPr snapToGrid="0" snapToObjects="1">
      <p:cViewPr varScale="1">
        <p:scale>
          <a:sx n="115" d="100"/>
          <a:sy n="115" d="100"/>
        </p:scale>
        <p:origin x="232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A54A6-8F59-B243-BB1A-B83E814C4DAA}" type="datetimeFigureOut">
              <a:rPr lang="en-US" smtClean="0"/>
              <a:t>5/20/17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8F228D-7E05-1A4D-A31C-4B00198F6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52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5/20/17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576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5/20/17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801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5/20/17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5/20/17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62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5/20/17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524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5/20/17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6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5/20/17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539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5/20/17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54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5/20/17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49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5/20/17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2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5/20/17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751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77E443-30F8-5B40-AB78-05CEC8FC45A3}" type="datetimeFigureOut">
              <a:rPr lang="en-US" smtClean="0"/>
              <a:t>5/20/17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43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hyperlink" Target="http://docenthealth.com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fr.wikipedia.org/wiki/TF-IDF" TargetMode="External"/><Relationship Id="rId3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Loi_de_Dirichlet" TargetMode="External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python.org/pypi/lda" TargetMode="External"/><Relationship Id="rId4" Type="http://schemas.openxmlformats.org/officeDocument/2006/relationships/hyperlink" Target="http://scikit-learn.org/stable/modules/generated/sklearn.decomposition.LatentDirichletAllocation.html" TargetMode="External"/><Relationship Id="rId5" Type="http://schemas.openxmlformats.org/officeDocument/2006/relationships/hyperlink" Target="http://structuraltopicmodel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adimrehurek.com/gensi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feeds.arstechnica.com/arstechnica/gaming" TargetMode="External"/><Relationship Id="rId4" Type="http://schemas.openxmlformats.org/officeDocument/2006/relationships/hyperlink" Target="https://github.com/alexperrier/upem-topic-modeling/blob/master/py/techno_blog.py" TargetMode="External"/><Relationship Id="rId5" Type="http://schemas.openxmlformats.org/officeDocument/2006/relationships/hyperlink" Target="https://github.com/alexperrier/upem-topic-modeling/blob/master/data/techno.csv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pectrum.ieee.org/rss/blog/energywise/fulltext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ructuraltopicmodel.com/" TargetMode="External"/><Relationship Id="rId4" Type="http://schemas.openxmlformats.org/officeDocument/2006/relationships/hyperlink" Target="https://cran.r-project.org/web/packages/stm/vignettes/stmVignette.pdf" TargetMode="External"/><Relationship Id="rId5" Type="http://schemas.openxmlformats.org/officeDocument/2006/relationships/hyperlink" Target="http://www.margaretroberts.net/" TargetMode="External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Hierarchical_Dirichlet_process" TargetMode="External"/><Relationship Id="rId3" Type="http://schemas.openxmlformats.org/officeDocument/2006/relationships/hyperlink" Target="https://cran.r-project.org/web/packages/ldatuning/vignettes/topics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hyperlink" Target="https://github.com/alexperrier/upem-topic-modeling/blob/master/R/stm_techno.R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rstudio.com/products/rstudio/download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twitter.com/alexip" TargetMode="External"/><Relationship Id="rId4" Type="http://schemas.openxmlformats.org/officeDocument/2006/relationships/hyperlink" Target="https://www.linkedin.com/in/alexisperrier/" TargetMode="External"/><Relationship Id="rId5" Type="http://schemas.openxmlformats.org/officeDocument/2006/relationships/hyperlink" Target="mailto:alexis.perrier@gmail.com" TargetMode="External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docenthealth.com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GodEmperorTrump/photos/a.792821487511350.1073741828.791373644322801/1208866165906878/?type=3&amp;theater" TargetMode="External"/><Relationship Id="rId4" Type="http://schemas.openxmlformats.org/officeDocument/2006/relationships/hyperlink" Target="https://github.com/alexperrier/upem-topic-modeling/blob/master/data/main_fbget.csv.zip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acebook.com/GodEmperorTrump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hyperlink" Target="https://github.com/alexperrier/upem-topic-modeling/blob/master/data/echantillon_god_emperor_trump.csv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nflection.readthedocs.io/en/latest/" TargetMode="External"/><Relationship Id="rId4" Type="http://schemas.openxmlformats.org/officeDocument/2006/relationships/hyperlink" Target="https://pythonhosted.org/pyenchant/" TargetMode="External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pacy.io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perrier/upem-topic-modeling/blob/master/py/ner_spacy_on_fbget.py" TargetMode="External"/><Relationship Id="rId4" Type="http://schemas.openxmlformats.org/officeDocument/2006/relationships/hyperlink" Target="https://raw.githubusercontent.com/alexperrier/upem-topic-modeling/master/data/persons.tx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pacy.io/docs/usage/entity-recognition#entity-type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lexperrier/upem-topic-modeling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laudeCoulombe/FrenchLefffLemmatizer" TargetMode="External"/><Relationship Id="rId3" Type="http://schemas.openxmlformats.org/officeDocument/2006/relationships/hyperlink" Target="https://github.com/explosion/spaCy/releases/tag/v1.8.2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datascience.com/blog/dissecting-the-presidential-debates-with-an-nlp-scalpel/" TargetMode="External"/><Relationship Id="rId4" Type="http://schemas.openxmlformats.org/officeDocument/2006/relationships/hyperlink" Target="http://www.common-place-archives.org/vol-06/no-02/tales/" TargetMode="External"/><Relationship Id="rId5" Type="http://schemas.openxmlformats.org/officeDocument/2006/relationships/hyperlink" Target="http://digitalcommons.unl.edu/cgi/viewcontent.cgi?article=1105&amp;context=englishfacpubs" TargetMode="External"/><Relationship Id="rId6" Type="http://schemas.openxmlformats.org/officeDocument/2006/relationships/hyperlink" Target="http://dhs.stanford.edu/algorithmic-literacy/topic-networks-in-proust/" TargetMode="External"/><Relationship Id="rId7" Type="http://schemas.openxmlformats.org/officeDocument/2006/relationships/hyperlink" Target="https://www.researchgate.net/publication/260603845_Structural_Topic_Models_for_Open-Ended_Survey_Responses" TargetMode="External"/><Relationship Id="rId8" Type="http://schemas.openxmlformats.org/officeDocument/2006/relationships/image" Target="../media/image4.png"/><Relationship Id="rId9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lexperrier.github.io/jekyll/update/2015/09/04/topic-modeling-of-twitter-followers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kaidyoxe/status/863398865566937088" TargetMode="Externa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38" y="80832"/>
            <a:ext cx="2410758" cy="13020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14651" y="80832"/>
            <a:ext cx="8990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ETUDES NUMERIQUES ET INNOVATION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62517" y="2029523"/>
            <a:ext cx="414728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Topic Modeling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Alexis Perrier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Lead Data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Scientist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hlinkClick r:id="rId3"/>
              </a:rPr>
              <a:t>DocentHealth.com</a:t>
            </a:r>
            <a:endParaRPr lang="en-US" smtClean="0">
              <a:latin typeface="Arial" charset="0"/>
              <a:ea typeface="Arial" charset="0"/>
              <a:cs typeface="Arial" charset="0"/>
            </a:endParaRPr>
          </a:p>
          <a:p>
            <a:endParaRPr lang="en-US">
              <a:latin typeface="Arial" charset="0"/>
              <a:ea typeface="Arial" charset="0"/>
              <a:cs typeface="Arial" charset="0"/>
            </a:endParaRPr>
          </a:p>
          <a:p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08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6571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Vectoriser le texte avec </a:t>
            </a:r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Tf-Idf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5628" y="732221"/>
            <a:ext cx="66479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Comment </a:t>
            </a:r>
            <a:r>
              <a:rPr lang="fr-FR" smtClean="0"/>
              <a:t>évaluer </a:t>
            </a:r>
            <a:r>
              <a:rPr lang="fr-FR"/>
              <a:t>la frequence des mots dans un ensemble de documents?</a:t>
            </a:r>
          </a:p>
          <a:p>
            <a:endParaRPr lang="fr-FR" smtClean="0"/>
          </a:p>
          <a:p>
            <a:r>
              <a:rPr lang="fr-FR" smtClean="0"/>
              <a:t>TF-IDF: fréquence du mot dans un document, </a:t>
            </a:r>
            <a:br>
              <a:rPr lang="fr-FR" smtClean="0"/>
            </a:br>
            <a:r>
              <a:rPr lang="fr-FR" smtClean="0"/>
              <a:t>normalisée par sa présence dans l’ensemble du corpus</a:t>
            </a:r>
          </a:p>
          <a:p>
            <a:endParaRPr lang="fr-FR" smtClean="0"/>
          </a:p>
          <a:p>
            <a:r>
              <a:rPr lang="fr-FR" smtClean="0"/>
              <a:t>Pour </a:t>
            </a:r>
            <a:r>
              <a:rPr lang="fr-FR"/>
              <a:t>un document donné: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TF: Term Frequency: combien de fois le terme est dans le document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IDF: Inverse document term frequency</a:t>
            </a:r>
            <a:r>
              <a:rPr lang="fr-FR"/>
              <a:t>: </a:t>
            </a:r>
            <a:r>
              <a:rPr lang="fr-FR" smtClean="0"/>
              <a:t/>
            </a:r>
            <a:br>
              <a:rPr lang="fr-FR" smtClean="0"/>
            </a:br>
            <a:r>
              <a:rPr lang="fr-FR" smtClean="0"/>
              <a:t># </a:t>
            </a:r>
            <a:r>
              <a:rPr lang="fr-FR"/>
              <a:t>de documents </a:t>
            </a:r>
            <a:r>
              <a:rPr lang="fr-FR"/>
              <a:t>/ </a:t>
            </a:r>
            <a:r>
              <a:rPr lang="fr-FR" smtClean="0"/>
              <a:t># documents </a:t>
            </a:r>
            <a:r>
              <a:rPr lang="fr-FR"/>
              <a:t>contenant le terme</a:t>
            </a:r>
          </a:p>
          <a:p>
            <a:endParaRPr lang="fr-FR" smtClean="0"/>
          </a:p>
          <a:p>
            <a:r>
              <a:rPr lang="fr-FR">
                <a:hlinkClick r:id="rId2"/>
              </a:rPr>
              <a:t>https://</a:t>
            </a:r>
            <a:r>
              <a:rPr lang="fr-FR">
                <a:hlinkClick r:id="rId2"/>
              </a:rPr>
              <a:t>fr.wikipedia.org/wiki/TF-IDF</a:t>
            </a:r>
            <a:r>
              <a:rPr lang="fr-FR"/>
              <a:t> </a:t>
            </a:r>
            <a:endParaRPr lang="fr-FR" smtClean="0"/>
          </a:p>
          <a:p>
            <a:endParaRPr lang="fr-FR"/>
          </a:p>
          <a:p>
            <a:r>
              <a:rPr lang="fr-FR"/>
              <a:t>On obtient la matrice </a:t>
            </a:r>
            <a:r>
              <a:rPr lang="fr-FR"/>
              <a:t>terme </a:t>
            </a:r>
            <a:r>
              <a:rPr lang="fr-FR" smtClean="0"/>
              <a:t>- </a:t>
            </a:r>
            <a:r>
              <a:rPr lang="fr-FR"/>
              <a:t>document</a:t>
            </a:r>
            <a:r>
              <a:rPr lang="fr-FR"/>
              <a:t>: </a:t>
            </a:r>
            <a:endParaRPr lang="fr-FR"/>
          </a:p>
          <a:p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581" y="635620"/>
            <a:ext cx="5671992" cy="6222381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15964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11068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Approche deterministe: Latent Semantic Analysis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181100"/>
            <a:ext cx="80645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37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11375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Approche </a:t>
            </a:r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Probabiliste: Latent Dirichlet Allocation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5627" y="1159727"/>
            <a:ext cx="61123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Blei </a:t>
            </a:r>
            <a:r>
              <a:rPr lang="fr-FR" smtClean="0"/>
              <a:t>2002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Les topics sont distribués aléatoirement dans les documents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Les mots sont distribués aléatoirement dans les topics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Les topics et mots sont répartis suivant une loi de Dirichlet</a:t>
            </a:r>
            <a:endParaRPr lang="fr-FR"/>
          </a:p>
          <a:p>
            <a:endParaRPr lang="fr-FR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1" y="3324316"/>
            <a:ext cx="7368478" cy="23925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66514" y="1436726"/>
            <a:ext cx="34813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K: </a:t>
            </a:r>
            <a:r>
              <a:rPr lang="fr-FR" smtClean="0"/>
              <a:t>Nombre de topics</a:t>
            </a:r>
          </a:p>
          <a:p>
            <a:r>
              <a:rPr lang="fr-FR" smtClean="0"/>
              <a:t>α</a:t>
            </a:r>
            <a:r>
              <a:rPr lang="fr-FR"/>
              <a:t>: Nombre de topics par </a:t>
            </a:r>
            <a:r>
              <a:rPr lang="fr-FR" smtClean="0"/>
              <a:t>document</a:t>
            </a:r>
          </a:p>
          <a:p>
            <a:r>
              <a:rPr lang="fr-FR" smtClean="0"/>
              <a:t>β: </a:t>
            </a:r>
            <a:r>
              <a:rPr lang="fr-FR"/>
              <a:t>Nombre de mots par topic</a:t>
            </a:r>
          </a:p>
        </p:txBody>
      </p:sp>
    </p:spTree>
    <p:extLst>
      <p:ext uri="{BB962C8B-B14F-4D97-AF65-F5344CB8AC3E}">
        <p14:creationId xmlns:p14="http://schemas.microsoft.com/office/powerpoint/2010/main" val="103626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5545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Distribution de Dirichlet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683" y="1180580"/>
            <a:ext cx="3614861" cy="31107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98683" y="6019767"/>
            <a:ext cx="35414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>
                <a:hlinkClick r:id="rId3"/>
              </a:rPr>
              <a:t>https</a:t>
            </a:r>
            <a:r>
              <a:rPr lang="fr-FR" sz="1400">
                <a:hlinkClick r:id="rId3"/>
              </a:rPr>
              <a:t>://</a:t>
            </a:r>
            <a:r>
              <a:rPr lang="fr-FR" sz="1400" smtClean="0">
                <a:hlinkClick r:id="rId3"/>
              </a:rPr>
              <a:t>fr.wikipedia.org/wiki/Loi_de_Dirichlet</a:t>
            </a:r>
            <a:r>
              <a:rPr lang="fr-FR" sz="1400" smtClean="0"/>
              <a:t> </a:t>
            </a:r>
            <a:endParaRPr lang="fr-FR" sz="1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788" y="911601"/>
            <a:ext cx="6432085" cy="432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6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Librairies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9282" y="1106452"/>
            <a:ext cx="113767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Python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Gensim </a:t>
            </a:r>
            <a:r>
              <a:rPr lang="fr-FR" smtClean="0">
                <a:hlinkClick r:id="rId2"/>
              </a:rPr>
              <a:t>https</a:t>
            </a:r>
            <a:r>
              <a:rPr lang="fr-FR">
                <a:hlinkClick r:id="rId2"/>
              </a:rPr>
              <a:t>://radimrehurek.com/gensim</a:t>
            </a:r>
            <a:r>
              <a:rPr lang="fr-FR" smtClean="0">
                <a:hlinkClick r:id="rId2"/>
              </a:rPr>
              <a:t>/</a:t>
            </a:r>
            <a:r>
              <a:rPr lang="fr-FR" smtClean="0"/>
              <a:t> </a:t>
            </a:r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LDA </a:t>
            </a:r>
            <a:r>
              <a:rPr lang="fr-FR"/>
              <a:t>Python </a:t>
            </a:r>
            <a:r>
              <a:rPr lang="fr-FR"/>
              <a:t>library: </a:t>
            </a:r>
            <a:r>
              <a:rPr lang="fr-FR">
                <a:hlinkClick r:id="rId3"/>
              </a:rPr>
              <a:t>https</a:t>
            </a:r>
            <a:r>
              <a:rPr lang="fr-FR">
                <a:hlinkClick r:id="rId3"/>
              </a:rPr>
              <a:t>://</a:t>
            </a:r>
            <a:r>
              <a:rPr lang="fr-FR" smtClean="0">
                <a:hlinkClick r:id="rId3"/>
              </a:rPr>
              <a:t>pypi.python.org/pypi/lda</a:t>
            </a:r>
            <a:r>
              <a:rPr lang="fr-FR" smtClean="0"/>
              <a:t> </a:t>
            </a:r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fr-FR"/>
              <a:t>Scikit-learn: </a:t>
            </a:r>
            <a:r>
              <a:rPr lang="fr-FR">
                <a:hlinkClick r:id="rId4"/>
              </a:rPr>
              <a:t>http</a:t>
            </a:r>
            <a:r>
              <a:rPr lang="fr-FR">
                <a:hlinkClick r:id="rId4"/>
              </a:rPr>
              <a:t>://</a:t>
            </a:r>
            <a:r>
              <a:rPr lang="fr-FR" smtClean="0">
                <a:hlinkClick r:id="rId4"/>
              </a:rPr>
              <a:t>scikit-learn.org/stable/modules/generated/sklearn.decomposition.LatentDirichletAllocation.html</a:t>
            </a:r>
            <a:r>
              <a:rPr lang="fr-FR" smtClean="0"/>
              <a:t> </a:t>
            </a:r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879282" y="2801088"/>
            <a:ext cx="49561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RLDA</a:t>
            </a:r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LSA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Topicmodels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STM package </a:t>
            </a:r>
            <a:r>
              <a:rPr lang="fr-FR" smtClean="0">
                <a:hlinkClick r:id="rId5"/>
              </a:rPr>
              <a:t>http</a:t>
            </a:r>
            <a:r>
              <a:rPr lang="fr-FR">
                <a:hlinkClick r:id="rId5"/>
              </a:rPr>
              <a:t>://structuraltopicmodel.com</a:t>
            </a:r>
            <a:r>
              <a:rPr lang="fr-FR" smtClean="0">
                <a:hlinkClick r:id="rId5"/>
              </a:rPr>
              <a:t>/</a:t>
            </a:r>
            <a:r>
              <a:rPr lang="fr-FR" smtClean="0"/>
              <a:t> </a:t>
            </a:r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879282" y="4594303"/>
            <a:ext cx="22999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Visualisation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Gensim: LDAviz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R STM: stmBrowser</a:t>
            </a:r>
            <a:endParaRPr lang="fr-FR" smtClean="0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165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7956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Premier exemple de topic modeling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15122" y="1034500"/>
            <a:ext cx="1127007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Le Corpus: 935 </a:t>
            </a:r>
            <a:r>
              <a:rPr lang="fr-FR" smtClean="0"/>
              <a:t>résumés </a:t>
            </a:r>
            <a:r>
              <a:rPr lang="fr-FR" smtClean="0"/>
              <a:t>d’articles provenant de IEEE et </a:t>
            </a:r>
            <a:r>
              <a:rPr lang="fr-FR" smtClean="0"/>
              <a:t>ArsTechnica</a:t>
            </a:r>
          </a:p>
          <a:p>
            <a:r>
              <a:rPr lang="fr-FR"/>
              <a:t>On connait les rubriques, les sujets abordés, le dataset est consistant mais a </a:t>
            </a:r>
            <a:r>
              <a:rPr lang="fr-FR"/>
              <a:t>besoin </a:t>
            </a:r>
            <a:r>
              <a:rPr lang="fr-FR" smtClean="0"/>
              <a:t>d’un peu de </a:t>
            </a:r>
            <a:r>
              <a:rPr lang="fr-FR"/>
              <a:t>nettoyage</a:t>
            </a:r>
          </a:p>
          <a:p>
            <a:endParaRPr lang="fr-FR" smtClean="0"/>
          </a:p>
          <a:p>
            <a:r>
              <a:rPr lang="fr-FR"/>
              <a:t>Constitution du corpus: Liste de 20 fils RSS des sites webs en question correspondant a 20 rubriques </a:t>
            </a:r>
            <a:r>
              <a:rPr lang="fr-FR"/>
              <a:t>differentes  </a:t>
            </a:r>
            <a:endParaRPr lang="fr-FR" smtClean="0"/>
          </a:p>
          <a:p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Energy</a:t>
            </a:r>
            <a:r>
              <a:rPr lang="fr-FR"/>
              <a:t>: </a:t>
            </a:r>
            <a:r>
              <a:rPr lang="fr-FR">
                <a:hlinkClick r:id="rId2"/>
              </a:rPr>
              <a:t>http://spectrum.ieee.org/rss/blog/energywise/fulltext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/>
              <a:t>Gaming: </a:t>
            </a:r>
            <a:r>
              <a:rPr lang="fr-FR">
                <a:hlinkClick r:id="rId3"/>
              </a:rPr>
              <a:t>http://</a:t>
            </a:r>
            <a:r>
              <a:rPr lang="fr-FR">
                <a:hlinkClick r:id="rId3"/>
              </a:rPr>
              <a:t>feeds.arstechnica.com/arstechnica/gaming</a:t>
            </a:r>
            <a:r>
              <a:rPr lang="fr-FR"/>
              <a:t> </a:t>
            </a:r>
            <a:endParaRPr lang="fr-FR" smtClean="0"/>
          </a:p>
          <a:p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Script </a:t>
            </a:r>
            <a:r>
              <a:rPr lang="fr-FR"/>
              <a:t>en python </a:t>
            </a:r>
            <a:r>
              <a:rPr lang="fr-FR"/>
              <a:t>sur </a:t>
            </a:r>
            <a:r>
              <a:rPr lang="fr-FR"/>
              <a:t>github: </a:t>
            </a:r>
            <a:r>
              <a:rPr lang="fr-FR">
                <a:hlinkClick r:id="rId4"/>
              </a:rPr>
              <a:t>https</a:t>
            </a:r>
            <a:r>
              <a:rPr lang="fr-FR">
                <a:hlinkClick r:id="rId4"/>
              </a:rPr>
              <a:t>://</a:t>
            </a:r>
            <a:r>
              <a:rPr lang="fr-FR" smtClean="0">
                <a:hlinkClick r:id="rId4"/>
              </a:rPr>
              <a:t>github.com/alexperrier/upem-topic-modeling/blob/master/py/techno_blog.py</a:t>
            </a:r>
            <a:r>
              <a:rPr lang="fr-FR" smtClean="0"/>
              <a:t> 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/>
              <a:t>Dataset </a:t>
            </a:r>
            <a:r>
              <a:rPr lang="fr-FR"/>
              <a:t>sur </a:t>
            </a:r>
            <a:r>
              <a:rPr lang="fr-FR"/>
              <a:t>github: </a:t>
            </a:r>
            <a:r>
              <a:rPr lang="fr-FR">
                <a:hlinkClick r:id="rId5"/>
              </a:rPr>
              <a:t>https</a:t>
            </a:r>
            <a:r>
              <a:rPr lang="fr-FR">
                <a:hlinkClick r:id="rId5"/>
              </a:rPr>
              <a:t>://</a:t>
            </a:r>
            <a:r>
              <a:rPr lang="fr-FR" smtClean="0">
                <a:hlinkClick r:id="rId5"/>
              </a:rPr>
              <a:t>github.com/alexperrier/upem-topic-modeling/blob/master/data/techno.csv</a:t>
            </a:r>
            <a:r>
              <a:rPr lang="fr-FR" smtClean="0"/>
              <a:t> </a:t>
            </a:r>
            <a:endParaRPr lang="fr-FR"/>
          </a:p>
          <a:p>
            <a:endParaRPr lang="fr-FR" smtClean="0"/>
          </a:p>
          <a:p>
            <a:r>
              <a:rPr lang="fr-FR" smtClean="0"/>
              <a:t>Package </a:t>
            </a:r>
            <a:r>
              <a:rPr lang="fr-FR"/>
              <a:t>R</a:t>
            </a:r>
            <a:r>
              <a:rPr lang="fr-FR"/>
              <a:t>: </a:t>
            </a:r>
            <a:r>
              <a:rPr lang="fr-FR" smtClean="0"/>
              <a:t>STM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8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5627" y="103134"/>
            <a:ext cx="3595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STM R package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5627" y="1248937"/>
            <a:ext cx="51798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Pourquoi celui-la et pas un autre?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Determiner le nombre </a:t>
            </a:r>
            <a:r>
              <a:rPr lang="fr-FR" smtClean="0"/>
              <a:t>de </a:t>
            </a:r>
            <a:r>
              <a:rPr lang="fr-FR" smtClean="0"/>
              <a:t>topics optimal</a:t>
            </a:r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Influence des variables externes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Préparation </a:t>
            </a:r>
            <a:r>
              <a:rPr lang="fr-FR" smtClean="0"/>
              <a:t>des textes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Nombreuses </a:t>
            </a:r>
            <a:r>
              <a:rPr lang="fr-FR" smtClean="0"/>
              <a:t>méthodes </a:t>
            </a:r>
            <a:r>
              <a:rPr lang="fr-FR" smtClean="0"/>
              <a:t>d’exploration des resultats</a:t>
            </a:r>
          </a:p>
          <a:p>
            <a:pPr marL="285750" indent="-285750">
              <a:buFont typeface="Arial" charset="0"/>
              <a:buChar char="•"/>
            </a:pPr>
            <a:endParaRPr lang="fr-F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281" y="103134"/>
            <a:ext cx="5843878" cy="6858000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10469137" y="5977460"/>
            <a:ext cx="1284250" cy="36799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 18"/>
          <p:cNvGrpSpPr/>
          <p:nvPr/>
        </p:nvGrpSpPr>
        <p:grpSpPr>
          <a:xfrm>
            <a:off x="6463610" y="129626"/>
            <a:ext cx="5289777" cy="5814381"/>
            <a:chOff x="6463610" y="129626"/>
            <a:chExt cx="5289777" cy="5814381"/>
          </a:xfrm>
        </p:grpSpPr>
        <p:sp>
          <p:nvSpPr>
            <p:cNvPr id="8" name="Oval 7"/>
            <p:cNvSpPr/>
            <p:nvPr/>
          </p:nvSpPr>
          <p:spPr>
            <a:xfrm>
              <a:off x="10649416" y="3267308"/>
              <a:ext cx="947854" cy="36799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9865113" y="1785988"/>
              <a:ext cx="947854" cy="36799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Oval 9"/>
            <p:cNvSpPr/>
            <p:nvPr/>
          </p:nvSpPr>
          <p:spPr>
            <a:xfrm>
              <a:off x="9735016" y="892098"/>
              <a:ext cx="1208048" cy="36799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val 10"/>
            <p:cNvSpPr/>
            <p:nvPr/>
          </p:nvSpPr>
          <p:spPr>
            <a:xfrm>
              <a:off x="9735016" y="129626"/>
              <a:ext cx="1208048" cy="36799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Oval 12"/>
            <p:cNvSpPr/>
            <p:nvPr/>
          </p:nvSpPr>
          <p:spPr>
            <a:xfrm>
              <a:off x="10805533" y="3926616"/>
              <a:ext cx="947854" cy="36799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Oval 14"/>
            <p:cNvSpPr/>
            <p:nvPr/>
          </p:nvSpPr>
          <p:spPr>
            <a:xfrm>
              <a:off x="8039649" y="3347468"/>
              <a:ext cx="1284250" cy="36799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Oval 15"/>
            <p:cNvSpPr/>
            <p:nvPr/>
          </p:nvSpPr>
          <p:spPr>
            <a:xfrm>
              <a:off x="8039649" y="3635298"/>
              <a:ext cx="1284250" cy="266242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Oval 16"/>
            <p:cNvSpPr/>
            <p:nvPr/>
          </p:nvSpPr>
          <p:spPr>
            <a:xfrm>
              <a:off x="6463610" y="5677765"/>
              <a:ext cx="1284250" cy="266242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Oval 17"/>
            <p:cNvSpPr/>
            <p:nvPr/>
          </p:nvSpPr>
          <p:spPr>
            <a:xfrm>
              <a:off x="6490474" y="3346754"/>
              <a:ext cx="1284250" cy="266242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44149" y="6147518"/>
            <a:ext cx="6961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hlinkClick r:id="rId3"/>
              </a:rPr>
              <a:t>http://</a:t>
            </a:r>
            <a:r>
              <a:rPr lang="fr-FR" smtClean="0">
                <a:hlinkClick r:id="rId3"/>
              </a:rPr>
              <a:t>www.structuraltopicmodel.com/</a:t>
            </a:r>
            <a:r>
              <a:rPr lang="fr-FR" smtClean="0"/>
              <a:t> </a:t>
            </a:r>
          </a:p>
          <a:p>
            <a:r>
              <a:rPr lang="fr-FR">
                <a:hlinkClick r:id="rId4"/>
              </a:rPr>
              <a:t>https://</a:t>
            </a:r>
            <a:r>
              <a:rPr lang="fr-FR" smtClean="0">
                <a:hlinkClick r:id="rId4"/>
              </a:rPr>
              <a:t>cran.r-project.org/web/packages/stm/vignettes/stmVignette.pdf</a:t>
            </a:r>
            <a:r>
              <a:rPr lang="fr-FR" smtClean="0"/>
              <a:t> </a:t>
            </a:r>
            <a:endParaRPr lang="fr-FR"/>
          </a:p>
        </p:txBody>
      </p:sp>
      <p:sp>
        <p:nvSpPr>
          <p:cNvPr id="2" name="TextBox 1"/>
          <p:cNvSpPr txBox="1"/>
          <p:nvPr/>
        </p:nvSpPr>
        <p:spPr>
          <a:xfrm>
            <a:off x="123179" y="5792123"/>
            <a:ext cx="38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hlinkClick r:id="rId5"/>
              </a:rPr>
              <a:t>http://</a:t>
            </a:r>
            <a:r>
              <a:rPr lang="fr-FR">
                <a:hlinkClick r:id="rId5"/>
              </a:rPr>
              <a:t>www.margaretroberts.net</a:t>
            </a:r>
            <a:r>
              <a:rPr lang="fr-FR" smtClean="0">
                <a:hlinkClick r:id="rId5"/>
              </a:rPr>
              <a:t>/</a:t>
            </a:r>
            <a:r>
              <a:rPr lang="fr-FR" smtClean="0"/>
              <a:t> et al</a:t>
            </a:r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536" y="3128357"/>
            <a:ext cx="1873439" cy="298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1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5627" y="103134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Parametres de LDA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568" y="1172925"/>
            <a:ext cx="115791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Le plus difficile est de </a:t>
            </a:r>
            <a:r>
              <a:rPr lang="fr-FR" smtClean="0"/>
              <a:t>trouver K </a:t>
            </a:r>
            <a:r>
              <a:rPr lang="fr-FR" smtClean="0"/>
              <a:t>le nombre de topics optimum</a:t>
            </a:r>
          </a:p>
          <a:p>
            <a:r>
              <a:rPr lang="fr-FR" smtClean="0"/>
              <a:t>De nombreuses techniques et reponses 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Hierarchical Dirichlet process a la place de LDA </a:t>
            </a:r>
            <a:r>
              <a:rPr lang="fr-FR">
                <a:hlinkClick r:id="rId2"/>
              </a:rPr>
              <a:t>https://</a:t>
            </a:r>
            <a:r>
              <a:rPr lang="fr-FR" smtClean="0">
                <a:hlinkClick r:id="rId2"/>
              </a:rPr>
              <a:t>en.wikipedia.org/wiki/Hierarchical_Dirichlet_process</a:t>
            </a:r>
            <a:r>
              <a:rPr lang="fr-FR" smtClean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Clustering metrics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4 methodes: </a:t>
            </a:r>
            <a:r>
              <a:rPr lang="fr-FR">
                <a:hlinkClick r:id="rId3"/>
              </a:rPr>
              <a:t>https://</a:t>
            </a:r>
            <a:r>
              <a:rPr lang="fr-FR" smtClean="0">
                <a:hlinkClick r:id="rId3"/>
              </a:rPr>
              <a:t>cran.r-project.org/web/packages/ldatuning/vignettes/topics.html</a:t>
            </a:r>
            <a:r>
              <a:rPr lang="fr-FR" smtClean="0"/>
              <a:t> </a:t>
            </a:r>
          </a:p>
          <a:p>
            <a:endParaRPr lang="fr-FR"/>
          </a:p>
          <a:p>
            <a:r>
              <a:rPr lang="fr-FR"/>
              <a:t/>
            </a:r>
            <a:br>
              <a:rPr lang="fr-FR"/>
            </a:br>
            <a:endParaRPr lang="fr-FR"/>
          </a:p>
          <a:p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327568" y="3166947"/>
            <a:ext cx="1067221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smtClean="0"/>
              <a:t>STM</a:t>
            </a:r>
            <a:r>
              <a:rPr lang="fr-FR" smtClean="0"/>
              <a:t> definit 2 métriques parlantes:</a:t>
            </a:r>
          </a:p>
          <a:p>
            <a:endParaRPr lang="fr-FR" b="1" smtClean="0"/>
          </a:p>
          <a:p>
            <a:r>
              <a:rPr lang="fr-FR" b="1" smtClean="0"/>
              <a:t>Semantic </a:t>
            </a:r>
            <a:r>
              <a:rPr lang="fr-FR" b="1" smtClean="0"/>
              <a:t>Coherence</a:t>
            </a:r>
            <a:r>
              <a:rPr lang="fr-FR" smtClean="0"/>
              <a:t> </a:t>
            </a:r>
            <a:r>
              <a:rPr lang="fr-FR"/>
              <a:t>: </a:t>
            </a:r>
            <a:r>
              <a:rPr lang="fr-FR" i="1" smtClean="0"/>
              <a:t>is </a:t>
            </a:r>
            <a:r>
              <a:rPr lang="fr-FR" i="1"/>
              <a:t>maximized when the most probable words in a given topic frequently co-occur </a:t>
            </a:r>
            <a:r>
              <a:rPr lang="fr-FR" i="1" smtClean="0"/>
              <a:t>together</a:t>
            </a:r>
          </a:p>
          <a:p>
            <a:r>
              <a:rPr lang="fr-FR" i="1"/>
              <a:t>attaining high semantic coherence was relatively easy by having a few topics dominated by very common words</a:t>
            </a:r>
            <a:r>
              <a:rPr lang="fr-FR" i="1" smtClean="0"/>
              <a:t>.</a:t>
            </a:r>
          </a:p>
          <a:p>
            <a:r>
              <a:rPr lang="fr-FR" i="1" smtClean="0"/>
              <a:t>A </a:t>
            </a:r>
            <a:r>
              <a:rPr lang="fr-FR" i="1"/>
              <a:t>metric to summarize topics that combines term frequency and exclusivity to that topic into a </a:t>
            </a:r>
            <a:r>
              <a:rPr lang="fr-FR" i="1" smtClean="0"/>
              <a:t>univariate</a:t>
            </a:r>
          </a:p>
          <a:p>
            <a:r>
              <a:rPr lang="fr-FR" i="1" smtClean="0"/>
              <a:t> </a:t>
            </a:r>
            <a:r>
              <a:rPr lang="fr-FR" i="1"/>
              <a:t>summary statistic referred to as </a:t>
            </a:r>
            <a:r>
              <a:rPr lang="fr-FR" i="1" smtClean="0"/>
              <a:t>FREX</a:t>
            </a:r>
          </a:p>
          <a:p>
            <a:endParaRPr lang="fr-FR"/>
          </a:p>
          <a:p>
            <a:r>
              <a:rPr lang="fr-FR" b="1" smtClean="0"/>
              <a:t>FREX</a:t>
            </a:r>
            <a:r>
              <a:rPr lang="fr-FR" smtClean="0"/>
              <a:t> </a:t>
            </a:r>
            <a:r>
              <a:rPr lang="fr-FR" b="1" smtClean="0"/>
              <a:t>exclusivity</a:t>
            </a:r>
            <a:r>
              <a:rPr lang="fr-FR" smtClean="0"/>
              <a:t>: </a:t>
            </a:r>
            <a:r>
              <a:rPr lang="fr-FR" i="1" smtClean="0"/>
              <a:t>The </a:t>
            </a:r>
            <a:r>
              <a:rPr lang="fr-FR" i="1"/>
              <a:t>harmonic mean ensures that chosen terms are both frequent and exclusive, </a:t>
            </a:r>
            <a:endParaRPr lang="fr-FR" i="1" smtClean="0"/>
          </a:p>
          <a:p>
            <a:r>
              <a:rPr lang="fr-FR" i="1" smtClean="0"/>
              <a:t>rather </a:t>
            </a:r>
            <a:r>
              <a:rPr lang="fr-FR" i="1"/>
              <a:t>than simply an extreme on a single dimension</a:t>
            </a:r>
            <a:r>
              <a:rPr lang="fr-FR" i="1" smtClean="0"/>
              <a:t>.</a:t>
            </a:r>
          </a:p>
          <a:p>
            <a:r>
              <a:rPr lang="fr-FR" smtClean="0"/>
              <a:t>(vignette STM)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675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5627" y="103134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Rstudio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5627" y="2203917"/>
            <a:ext cx="534947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Rstudio</a:t>
            </a:r>
          </a:p>
          <a:p>
            <a:r>
              <a:rPr lang="fr-FR">
                <a:hlinkClick r:id="rId2"/>
              </a:rPr>
              <a:t>https://www.rstudio.com/products/rstudio/download</a:t>
            </a:r>
            <a:r>
              <a:rPr lang="fr-FR" smtClean="0">
                <a:hlinkClick r:id="rId2"/>
              </a:rPr>
              <a:t>/</a:t>
            </a:r>
            <a:endParaRPr lang="fr-FR" smtClean="0"/>
          </a:p>
          <a:p>
            <a:endParaRPr lang="fr-FR"/>
          </a:p>
          <a:p>
            <a:r>
              <a:rPr lang="fr-FR" smtClean="0"/>
              <a:t>Run script ou Load </a:t>
            </a:r>
            <a:r>
              <a:rPr lang="fr-FR" smtClean="0"/>
              <a:t>environment</a:t>
            </a:r>
          </a:p>
          <a:p>
            <a:r>
              <a:rPr lang="fr-FR" smtClean="0"/>
              <a:t>Plot</a:t>
            </a:r>
          </a:p>
          <a:p>
            <a:r>
              <a:rPr lang="fr-FR" smtClean="0"/>
              <a:t>Visualize</a:t>
            </a:r>
          </a:p>
          <a:p>
            <a:r>
              <a:rPr lang="fr-FR" smtClean="0"/>
              <a:t>Explore</a:t>
            </a:r>
          </a:p>
          <a:p>
            <a:r>
              <a:rPr lang="fr-FR" smtClean="0"/>
              <a:t>Find stuffs!</a:t>
            </a:r>
            <a:endParaRPr lang="fr-FR" smtClean="0"/>
          </a:p>
        </p:txBody>
      </p:sp>
      <p:sp>
        <p:nvSpPr>
          <p:cNvPr id="6" name="TextBox 5"/>
          <p:cNvSpPr txBox="1"/>
          <p:nvPr/>
        </p:nvSpPr>
        <p:spPr>
          <a:xfrm>
            <a:off x="405627" y="4512241"/>
            <a:ext cx="207794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Les packages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install.packages</a:t>
            </a:r>
            <a:r>
              <a:rPr lang="fr-FR" smtClean="0"/>
              <a:t>()</a:t>
            </a:r>
            <a:endParaRPr lang="fr-FR"/>
          </a:p>
          <a:p>
            <a:endParaRPr lang="fr-FR" smtClean="0"/>
          </a:p>
          <a:p>
            <a:r>
              <a:rPr lang="fr-FR" smtClean="0"/>
              <a:t>Working directory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setwd()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g</a:t>
            </a:r>
            <a:r>
              <a:rPr lang="fr-FR" smtClean="0"/>
              <a:t>etwed()</a:t>
            </a:r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474" y="2943702"/>
            <a:ext cx="5172456" cy="359359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05627" y="724829"/>
            <a:ext cx="116934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smtClean="0">
                <a:solidFill>
                  <a:srgbClr val="ED5B00"/>
                </a:solidFill>
              </a:rPr>
              <a:t>Script: </a:t>
            </a:r>
            <a:r>
              <a:rPr lang="fr-FR" sz="2400" smtClean="0">
                <a:solidFill>
                  <a:srgbClr val="ED5B00"/>
                </a:solidFill>
                <a:hlinkClick r:id="rId4"/>
              </a:rPr>
              <a:t>https</a:t>
            </a:r>
            <a:r>
              <a:rPr lang="fr-FR" sz="2400">
                <a:solidFill>
                  <a:srgbClr val="ED5B00"/>
                </a:solidFill>
                <a:hlinkClick r:id="rId4"/>
              </a:rPr>
              <a:t>://</a:t>
            </a:r>
            <a:r>
              <a:rPr lang="fr-FR" sz="2400" smtClean="0">
                <a:solidFill>
                  <a:srgbClr val="ED5B00"/>
                </a:solidFill>
                <a:hlinkClick r:id="rId4"/>
              </a:rPr>
              <a:t>github.com/alexperrier/upem-topic-modeling/blob/master/R/stm_techno.R</a:t>
            </a:r>
            <a:r>
              <a:rPr lang="fr-FR" sz="2400" smtClean="0">
                <a:solidFill>
                  <a:srgbClr val="ED5B00"/>
                </a:solidFill>
              </a:rPr>
              <a:t> </a:t>
            </a:r>
            <a:endParaRPr lang="fr-FR" sz="2400">
              <a:solidFill>
                <a:srgbClr val="ED5B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65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5627" y="103134"/>
            <a:ext cx="10178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Lab 1: Topic Modeling sur IEEE - ArsTechnica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15122" y="1144166"/>
            <a:ext cx="879574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/>
              <a:t>Lire </a:t>
            </a:r>
            <a:r>
              <a:rPr lang="fr-FR"/>
              <a:t>et </a:t>
            </a:r>
            <a:r>
              <a:rPr lang="fr-FR" smtClean="0"/>
              <a:t>stocker </a:t>
            </a:r>
            <a:r>
              <a:rPr lang="fr-FR"/>
              <a:t>les donnees dans une dataframe: </a:t>
            </a:r>
            <a:r>
              <a:rPr lang="fr-FR" b="1"/>
              <a:t>read.csv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textProcessor</a:t>
            </a:r>
            <a:r>
              <a:rPr lang="fr-FR" smtClean="0"/>
              <a:t>: preprocessing du texte, transformations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removestopwords  </a:t>
            </a:r>
            <a:r>
              <a:rPr lang="fr-FR"/>
              <a:t>: filtrer </a:t>
            </a:r>
            <a:r>
              <a:rPr lang="fr-FR"/>
              <a:t>les </a:t>
            </a:r>
            <a:r>
              <a:rPr lang="fr-FR" smtClean="0"/>
              <a:t>stopwords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removenumbers , removepunctuation </a:t>
            </a:r>
            <a:r>
              <a:rPr lang="fr-FR"/>
              <a:t>: enlever </a:t>
            </a:r>
            <a:r>
              <a:rPr lang="fr-FR"/>
              <a:t>les </a:t>
            </a:r>
            <a:r>
              <a:rPr lang="fr-FR" smtClean="0"/>
              <a:t>chiffres et signes </a:t>
            </a:r>
            <a:r>
              <a:rPr lang="fr-FR"/>
              <a:t>de </a:t>
            </a:r>
            <a:r>
              <a:rPr lang="fr-FR" smtClean="0"/>
              <a:t>ponctuation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wordLengths      </a:t>
            </a:r>
            <a:r>
              <a:rPr lang="fr-FR"/>
              <a:t>: ne garder que les mots </a:t>
            </a:r>
            <a:r>
              <a:rPr lang="fr-FR"/>
              <a:t>de </a:t>
            </a:r>
            <a:r>
              <a:rPr lang="fr-FR" smtClean="0"/>
              <a:t>n </a:t>
            </a:r>
            <a:r>
              <a:rPr lang="fr-FR"/>
              <a:t>characteres </a:t>
            </a:r>
            <a:r>
              <a:rPr lang="fr-FR"/>
              <a:t>ou </a:t>
            </a:r>
            <a:r>
              <a:rPr lang="fr-FR" smtClean="0"/>
              <a:t>plus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striphtml        </a:t>
            </a:r>
            <a:r>
              <a:rPr lang="fr-FR"/>
              <a:t>: enlever les tags </a:t>
            </a:r>
            <a:r>
              <a:rPr lang="fr-FR"/>
              <a:t>HTML</a:t>
            </a:r>
            <a:r>
              <a:rPr lang="fr-FR" smtClean="0"/>
              <a:t>,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stem             </a:t>
            </a:r>
            <a:r>
              <a:rPr lang="fr-FR"/>
              <a:t>: ne garder que la racine </a:t>
            </a:r>
            <a:r>
              <a:rPr lang="fr-FR"/>
              <a:t>des </a:t>
            </a:r>
            <a:r>
              <a:rPr lang="fr-FR" smtClean="0"/>
              <a:t>mots (non utilisé)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prepDocuments</a:t>
            </a:r>
            <a:r>
              <a:rPr lang="fr-FR" smtClean="0"/>
              <a:t>: 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Création des structures requises pour STM, 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Filtrage des mots trop ou peu frequents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Définir les variables externes: </a:t>
            </a:r>
            <a:r>
              <a:rPr lang="fr-FR" i="1" smtClean="0"/>
              <a:t>rubrique et journal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/>
              <a:t>s</a:t>
            </a:r>
            <a:r>
              <a:rPr lang="fr-FR" b="1" smtClean="0"/>
              <a:t>tm</a:t>
            </a:r>
            <a:r>
              <a:rPr lang="fr-FR" smtClean="0"/>
              <a:t>: trouver les topics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Analyser les resultats avec: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906732"/>
              </p:ext>
            </p:extLst>
          </p:nvPr>
        </p:nvGraphicFramePr>
        <p:xfrm>
          <a:off x="1782863" y="5232187"/>
          <a:ext cx="8128000" cy="1188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labelTopics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plot.STM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topicCorr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topicQuality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Cloud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stmBrowser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findThoughts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findTopic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470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4115" y="136588"/>
            <a:ext cx="2929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Qui suis-je ?</a:t>
            </a:r>
            <a:endParaRPr lang="en-US" sz="3600" b="1" dirty="0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62517" y="2029523"/>
            <a:ext cx="531645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Telecom Paris 92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These 95 sur gradient stochastique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is-IS" smtClean="0">
                <a:latin typeface="Arial" charset="0"/>
                <a:ea typeface="Arial" charset="0"/>
                <a:cs typeface="Arial" charset="0"/>
              </a:rPr>
              <a:t>...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Q</a:t>
            </a:r>
            <a:r>
              <a:rPr lang="is-IS" smtClean="0">
                <a:latin typeface="Arial" charset="0"/>
                <a:ea typeface="Arial" charset="0"/>
                <a:cs typeface="Arial" charset="0"/>
              </a:rPr>
              <a:t>uelques années passent</a:t>
            </a:r>
            <a:endParaRPr lang="is-IS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is-IS" smtClean="0">
                <a:latin typeface="Arial" charset="0"/>
                <a:ea typeface="Arial" charset="0"/>
                <a:cs typeface="Arial" charset="0"/>
              </a:rPr>
              <a:t>…</a:t>
            </a:r>
          </a:p>
          <a:p>
            <a:pPr marL="285750" indent="-285750">
              <a:buFont typeface="Arial" charset="0"/>
              <a:buChar char="•"/>
            </a:pPr>
            <a:r>
              <a:rPr lang="is-IS" smtClean="0">
                <a:latin typeface="Arial" charset="0"/>
                <a:ea typeface="Arial" charset="0"/>
                <a:cs typeface="Arial" charset="0"/>
              </a:rPr>
              <a:t>2011 Move to Boston, Berklee College of Music</a:t>
            </a:r>
            <a:endParaRPr lang="en-US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2017 Lead Data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Scientist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hlinkClick r:id="rId2"/>
              </a:rPr>
              <a:t>DocentHealth.com</a:t>
            </a:r>
            <a:endParaRPr lang="en-US" smtClean="0">
              <a:latin typeface="Arial" charset="0"/>
              <a:ea typeface="Arial" charset="0"/>
              <a:cs typeface="Arial" charset="0"/>
            </a:endParaRPr>
          </a:p>
          <a:p>
            <a:endParaRPr lang="en-US">
              <a:latin typeface="Arial" charset="0"/>
              <a:ea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Twitter: </a:t>
            </a:r>
            <a:r>
              <a:rPr lang="en-US" smtClean="0">
                <a:latin typeface="Arial" charset="0"/>
                <a:ea typeface="Arial" charset="0"/>
                <a:cs typeface="Arial" charset="0"/>
                <a:hlinkClick r:id="rId3"/>
              </a:rPr>
              <a:t>@</a:t>
            </a:r>
            <a:r>
              <a:rPr lang="en-US" smtClean="0">
                <a:latin typeface="Arial" charset="0"/>
                <a:ea typeface="Arial" charset="0"/>
                <a:cs typeface="Arial" charset="0"/>
                <a:hlinkClick r:id="rId3"/>
              </a:rPr>
              <a:t>alexip</a:t>
            </a:r>
            <a:endParaRPr lang="en-US" smtClean="0">
              <a:latin typeface="Arial" charset="0"/>
              <a:ea typeface="Arial" charset="0"/>
              <a:cs typeface="Arial" charset="0"/>
            </a:endParaRPr>
          </a:p>
          <a:p>
            <a:endParaRPr lang="en-US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ea typeface="Arial" charset="0"/>
                <a:cs typeface="Arial" charset="0"/>
                <a:hlinkClick r:id="rId4"/>
              </a:rPr>
              <a:t>Linkedin.com/in/alexisperrier</a:t>
            </a:r>
            <a:endParaRPr lang="en-US" smtClean="0">
              <a:latin typeface="Arial" charset="0"/>
              <a:ea typeface="Arial" charset="0"/>
              <a:cs typeface="Arial" charset="0"/>
            </a:endParaRPr>
          </a:p>
          <a:p>
            <a:endParaRPr lang="en-US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ea typeface="Arial" charset="0"/>
                <a:cs typeface="Arial" charset="0"/>
                <a:hlinkClick r:id="rId5"/>
              </a:rPr>
              <a:t>alexis.perrier@gmail.com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167" y="2029523"/>
            <a:ext cx="2984213" cy="366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4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969" y="1890751"/>
            <a:ext cx="6367789" cy="49672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82751" y="1103971"/>
            <a:ext cx="673787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STM trouve K par lui-même =&gt; 63 topics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Les topics sont bons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Mais peu de documents, les topics sont maigres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Illustré par le wordcloud. Quelques mots tres importants.</a:t>
            </a:r>
          </a:p>
          <a:p>
            <a:endParaRPr lang="fr-FR"/>
          </a:p>
          <a:p>
            <a:r>
              <a:rPr lang="fr-FR" smtClean="0"/>
              <a:t>Autre méthode pour trouver le nombre de topics optimal: Grid search</a:t>
            </a:r>
          </a:p>
          <a:p>
            <a:r>
              <a:rPr lang="fr-FR" smtClean="0"/>
              <a:t>=&gt; On fait varier K de 20 a 50</a:t>
            </a:r>
          </a:p>
          <a:p>
            <a:pPr marL="285750" indent="-285750">
              <a:buFont typeface="Symbol" charset="2"/>
              <a:buChar char="Þ"/>
            </a:pPr>
            <a:r>
              <a:rPr lang="fr-FR" smtClean="0"/>
              <a:t>On regarde Semantic coherence vs Exclusivity</a:t>
            </a:r>
          </a:p>
          <a:p>
            <a:pPr marL="285750" indent="-285750">
              <a:buFont typeface="Symbol" charset="2"/>
              <a:buChar char="Þ"/>
            </a:pPr>
            <a:r>
              <a:rPr lang="fr-FR" smtClean="0"/>
              <a:t>Sur ce corpus, quand le nombre de topics croit:</a:t>
            </a:r>
          </a:p>
          <a:p>
            <a:pPr marL="742950" lvl="1" indent="-285750">
              <a:buFont typeface="Symbol" charset="2"/>
              <a:buChar char="Þ"/>
            </a:pPr>
            <a:r>
              <a:rPr lang="fr-FR" smtClean="0"/>
              <a:t>Semantic coherence croit </a:t>
            </a:r>
          </a:p>
          <a:p>
            <a:pPr marL="742950" lvl="1" indent="-285750">
              <a:buFont typeface="Symbol" charset="2"/>
              <a:buChar char="Þ"/>
            </a:pPr>
            <a:r>
              <a:rPr lang="fr-FR" smtClean="0"/>
              <a:t>Exclusivité décroit</a:t>
            </a:r>
          </a:p>
          <a:p>
            <a:pPr marL="285750" indent="-285750">
              <a:buFont typeface="Symbol" charset="2"/>
              <a:buChar char="Þ"/>
            </a:pPr>
            <a:endParaRPr lang="fr-FR" smtClean="0"/>
          </a:p>
          <a:p>
            <a:pPr marL="285750" indent="-285750">
              <a:buFont typeface="Symbol" charset="2"/>
              <a:buChar char="Þ"/>
            </a:pPr>
            <a:r>
              <a:rPr lang="fr-FR" smtClean="0"/>
              <a:t>Essayons avec N = 20 </a:t>
            </a:r>
          </a:p>
          <a:p>
            <a:pPr marL="285750" indent="-285750">
              <a:buFont typeface="Symbol" charset="2"/>
              <a:buChar char="Þ"/>
            </a:pPr>
            <a:endParaRPr lang="fr-FR"/>
          </a:p>
          <a:p>
            <a:pPr marL="285750" indent="-285750">
              <a:buFont typeface="Symbol" charset="2"/>
              <a:buChar char="Þ"/>
            </a:pPr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405627" y="103134"/>
            <a:ext cx="10307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Lab </a:t>
            </a:r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1: </a:t>
            </a:r>
            <a:r>
              <a:rPr lang="en-US" sz="3600" b="1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Topic Modeling sur IEEE - ArsTechnica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63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5627" y="103134"/>
            <a:ext cx="7776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Lab 1: Interpretation des Résultats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9727" y="1338146"/>
            <a:ext cx="8082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Si on set le nombre de topic a 0 =&gt; l’algo estime  43 topics le nombre optimal</a:t>
            </a:r>
          </a:p>
          <a:p>
            <a:r>
              <a:rPr lang="fr-FR" smtClean="0"/>
              <a:t>Cela donne des topics tres ‘maigres’, peu de documents, quelques mots tres exclusif</a:t>
            </a:r>
            <a:endParaRPr lang="fr-FR"/>
          </a:p>
        </p:txBody>
      </p:sp>
      <p:sp>
        <p:nvSpPr>
          <p:cNvPr id="8" name="TextBox 7"/>
          <p:cNvSpPr txBox="1"/>
          <p:nvPr/>
        </p:nvSpPr>
        <p:spPr>
          <a:xfrm>
            <a:off x="1159727" y="2276630"/>
            <a:ext cx="8348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Un Gridsearch donne 20 pour un nombre de topics favorisant la coherence semantique</a:t>
            </a:r>
          </a:p>
          <a:p>
            <a:r>
              <a:rPr lang="fr-FR" smtClean="0"/>
              <a:t>Et ~=60 pour l’exclusivité</a:t>
            </a:r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1159727" y="3345366"/>
            <a:ext cx="5721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Pour le modele K=20, on identifie bien les N topics suivants</a:t>
            </a:r>
            <a:endParaRPr lang="fr-FR"/>
          </a:p>
        </p:txBody>
      </p:sp>
      <p:sp>
        <p:nvSpPr>
          <p:cNvPr id="10" name="TextBox 9"/>
          <p:cNvSpPr txBox="1"/>
          <p:nvPr/>
        </p:nvSpPr>
        <p:spPr>
          <a:xfrm>
            <a:off x="1159727" y="4248614"/>
            <a:ext cx="10485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L’etape de preparation est assez efficace malgré quelques mots bizarres due au traitement de la ponctuation</a:t>
            </a:r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1159727" y="4782530"/>
            <a:ext cx="994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Le corpus est: propre, sans faute d’orthographe, de longs paragraphes équilibrés, des sujets bien établis</a:t>
            </a:r>
            <a:r>
              <a:rPr lang="is-IS" smtClean="0"/>
              <a:t>…</a:t>
            </a:r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1159727" y="5486401"/>
            <a:ext cx="2732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C’est trop beau pour durer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162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0"/>
            <a:ext cx="10058400" cy="670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8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10238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Partie III: L’alt right US sur un forum facebook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853" y="1958526"/>
            <a:ext cx="4762500" cy="3644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75351" y="5783766"/>
            <a:ext cx="315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This is not Pepe, this is Alt-pepe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832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6417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Corpus God Emperor Trump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89662" y="1988542"/>
            <a:ext cx="857112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>
                <a:hlinkClick r:id="rId2"/>
              </a:rPr>
              <a:t>https://</a:t>
            </a:r>
            <a:r>
              <a:rPr lang="fi-FI">
                <a:hlinkClick r:id="rId2"/>
              </a:rPr>
              <a:t>www.facebook.com/GodEmperorTrump</a:t>
            </a:r>
            <a:r>
              <a:rPr lang="fi-FI" smtClean="0">
                <a:hlinkClick r:id="rId2"/>
              </a:rPr>
              <a:t>/</a:t>
            </a:r>
            <a:r>
              <a:rPr lang="fi-FI" smtClean="0"/>
              <a:t> </a:t>
            </a:r>
            <a:endParaRPr lang="fi-FI"/>
          </a:p>
          <a:p>
            <a:r>
              <a:rPr lang="fi-FI" smtClean="0"/>
              <a:t>418790 posts et commentaires, </a:t>
            </a:r>
          </a:p>
          <a:p>
            <a:r>
              <a:rPr lang="fi-FI" smtClean="0"/>
              <a:t>100+ Mb de donnees en csv</a:t>
            </a:r>
          </a:p>
          <a:p>
            <a:r>
              <a:rPr lang="fi-FI" smtClean="0"/>
              <a:t>Tres bruité: orthographe défaillant, images, liens, abbreviations, argot et expressions, </a:t>
            </a:r>
            <a:r>
              <a:rPr lang="is-IS" smtClean="0"/>
              <a:t>…</a:t>
            </a:r>
          </a:p>
          <a:p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1889662" y="1382875"/>
            <a:ext cx="8154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Warning: ce forum contient fait l’apologie du racisme, anti semitisme, révisionisme, </a:t>
            </a:r>
            <a:r>
              <a:rPr lang="is-IS" smtClean="0"/>
              <a:t>…</a:t>
            </a:r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401445" y="4263544"/>
            <a:ext cx="14165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hlinkClick r:id="rId3"/>
              </a:rPr>
              <a:t>Example:</a:t>
            </a:r>
          </a:p>
          <a:p>
            <a:r>
              <a:rPr lang="en-US" smtClean="0">
                <a:hlinkClick r:id="rId3"/>
              </a:rPr>
              <a:t>https</a:t>
            </a:r>
            <a:r>
              <a:rPr lang="en-US">
                <a:hlinkClick r:id="rId3"/>
              </a:rPr>
              <a:t>://www.facebook.com/GodEmperorTrump/photos/a.792821487511350.1073741828.791373644322801/1208866165906878</a:t>
            </a:r>
            <a:r>
              <a:rPr lang="en-US">
                <a:hlinkClick r:id="rId3"/>
              </a:rPr>
              <a:t>/?</a:t>
            </a:r>
            <a:r>
              <a:rPr lang="en-US" smtClean="0">
                <a:hlinkClick r:id="rId3"/>
              </a:rPr>
              <a:t>type=3&amp;theater</a:t>
            </a:r>
            <a:r>
              <a:rPr lang="en-US" smtClean="0"/>
              <a:t> </a:t>
            </a:r>
            <a:endParaRPr lang="fr-FR"/>
          </a:p>
        </p:txBody>
      </p:sp>
      <p:sp>
        <p:nvSpPr>
          <p:cNvPr id="10" name="TextBox 9"/>
          <p:cNvSpPr txBox="1"/>
          <p:nvPr/>
        </p:nvSpPr>
        <p:spPr>
          <a:xfrm>
            <a:off x="557561" y="5452946"/>
            <a:ext cx="1051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Dataset dispo sur: </a:t>
            </a:r>
            <a:r>
              <a:rPr lang="fr-FR">
                <a:hlinkClick r:id="rId4"/>
              </a:rPr>
              <a:t>https</a:t>
            </a:r>
            <a:r>
              <a:rPr lang="fr-FR">
                <a:hlinkClick r:id="rId4"/>
              </a:rPr>
              <a:t>://</a:t>
            </a:r>
            <a:r>
              <a:rPr lang="fr-FR" smtClean="0">
                <a:hlinkClick r:id="rId4"/>
              </a:rPr>
              <a:t>github.com/alexperrier/upem-topic-modeling/blob/master/data/main_fbget.csv.zip</a:t>
            </a:r>
            <a:r>
              <a:rPr lang="fr-FR" smtClean="0"/>
              <a:t>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752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46" y="156117"/>
            <a:ext cx="7582555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1625" y="514985"/>
            <a:ext cx="457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STM sur échantillon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8281" y="1500971"/>
            <a:ext cx="44176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mtClean="0"/>
              <a:t>50.000 posts et commentaires, 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Entre 10 et 100 tokens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meme pre-processing que precedemment</a:t>
            </a:r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631625" y="2855496"/>
            <a:ext cx="416832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-&gt; 26 topics apres grid search</a:t>
            </a:r>
          </a:p>
          <a:p>
            <a:endParaRPr lang="fr-FR" smtClean="0"/>
          </a:p>
          <a:p>
            <a:r>
              <a:rPr lang="fr-FR" smtClean="0"/>
              <a:t>Quelques topics sont ok: 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14: mexico wall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8: fake news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24: bernie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18: islam</a:t>
            </a:r>
          </a:p>
          <a:p>
            <a:endParaRPr lang="fr-FR" smtClean="0"/>
          </a:p>
          <a:p>
            <a:r>
              <a:rPr lang="fr-FR" smtClean="0"/>
              <a:t>Mais les autres semblent plutôt aleatoires </a:t>
            </a:r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37892" y="6300755"/>
            <a:ext cx="111921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>
                <a:hlinkClick r:id="rId3"/>
              </a:rPr>
              <a:t>https://github.com/alexperrier/upem-topic-modeling/blob/master/data/echantillon_god_emperor_trump.csv</a:t>
            </a:r>
            <a:r>
              <a:rPr lang="fr-FR"/>
              <a:t>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584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6776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STM sur échantillon: résultats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1625" y="1360449"/>
            <a:ext cx="41694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Les topics sont difficilement interprétables</a:t>
            </a:r>
          </a:p>
          <a:p>
            <a:endParaRPr lang="fr-FR" smtClean="0"/>
          </a:p>
          <a:p>
            <a:endParaRPr lang="fr-FR"/>
          </a:p>
        </p:txBody>
      </p:sp>
      <p:sp>
        <p:nvSpPr>
          <p:cNvPr id="8" name="TextBox 7"/>
          <p:cNvSpPr txBox="1"/>
          <p:nvPr/>
        </p:nvSpPr>
        <p:spPr>
          <a:xfrm>
            <a:off x="6805674" y="2283779"/>
            <a:ext cx="421468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Nettoyage intense du corpus: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Faire le tri entre le bruit et l’information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Enlever les noms </a:t>
            </a:r>
            <a:r>
              <a:rPr lang="fr-FR"/>
              <a:t>de </a:t>
            </a:r>
            <a:r>
              <a:rPr lang="fr-FR" smtClean="0"/>
              <a:t>personnes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Stopwords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Booster le signifiant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Reduire le bruit</a:t>
            </a:r>
            <a:endParaRPr lang="fr-FR"/>
          </a:p>
          <a:p>
            <a:pPr marL="285750" indent="-285750">
              <a:buFont typeface="Arial" charset="0"/>
              <a:buChar char="•"/>
            </a:pPr>
            <a:endParaRPr lang="fr-FR" smtClean="0"/>
          </a:p>
          <a:p>
            <a:pPr marL="285750" indent="-285750">
              <a:buFont typeface="Arial" charset="0"/>
              <a:buChar char="•"/>
            </a:pPr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97" y="2283779"/>
            <a:ext cx="3533521" cy="412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8776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Faire le tri entre le bruit et l’information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39951" y="1694985"/>
            <a:ext cx="985539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smtClean="0"/>
              <a:t>Noms de personnes: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Info: Trump, Clinton, Bernie, Zuckerberg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Bruit: tag de copains (britney smith,  john doe, </a:t>
            </a:r>
            <a:r>
              <a:rPr lang="is-IS" smtClean="0"/>
              <a:t>…</a:t>
            </a:r>
            <a:r>
              <a:rPr lang="fr-FR" smtClean="0"/>
              <a:t> )</a:t>
            </a:r>
          </a:p>
          <a:p>
            <a:endParaRPr lang="fr-FR" smtClean="0"/>
          </a:p>
          <a:p>
            <a:r>
              <a:rPr lang="fr-FR" b="1" smtClean="0"/>
              <a:t>Argot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Info</a:t>
            </a:r>
            <a:r>
              <a:rPr lang="fr-FR"/>
              <a:t>: </a:t>
            </a:r>
            <a:r>
              <a:rPr lang="en-US"/>
              <a:t>murica, </a:t>
            </a:r>
            <a:r>
              <a:rPr lang="fr-FR" smtClean="0"/>
              <a:t>dindu </a:t>
            </a:r>
            <a:r>
              <a:rPr lang="fr-FR"/>
              <a:t>nuffin, </a:t>
            </a:r>
            <a:r>
              <a:rPr lang="fr-FR"/>
              <a:t>guac </a:t>
            </a:r>
            <a:r>
              <a:rPr lang="fr-FR" smtClean="0"/>
              <a:t>bowl, </a:t>
            </a:r>
            <a:r>
              <a:rPr lang="fr-FR"/>
              <a:t>cuck,  ( urbandictionnary.com tres utile )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Bruit: lmfaooooo, lololololol, xdd, </a:t>
            </a:r>
            <a:r>
              <a:rPr lang="is-IS" smtClean="0"/>
              <a:t>…</a:t>
            </a:r>
          </a:p>
          <a:p>
            <a:endParaRPr lang="is-IS" smtClean="0"/>
          </a:p>
          <a:p>
            <a:r>
              <a:rPr lang="is-IS" b="1" smtClean="0"/>
              <a:t>Abreviations</a:t>
            </a:r>
            <a:r>
              <a:rPr lang="is-IS" smtClean="0"/>
              <a:t>: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/>
              <a:t>I</a:t>
            </a:r>
            <a:r>
              <a:rPr lang="is-IS" smtClean="0"/>
              <a:t>nfo: </a:t>
            </a:r>
            <a:r>
              <a:rPr lang="en-US" smtClean="0"/>
              <a:t>fb</a:t>
            </a:r>
            <a:r>
              <a:rPr lang="en-US"/>
              <a:t>, </a:t>
            </a:r>
            <a:r>
              <a:rPr lang="en-US"/>
              <a:t>swj, blm</a:t>
            </a:r>
          </a:p>
          <a:p>
            <a:pPr marL="285750" indent="-285750">
              <a:buFont typeface="Arial" charset="0"/>
              <a:buChar char="•"/>
            </a:pPr>
            <a:r>
              <a:rPr lang="en-US"/>
              <a:t>Bruit</a:t>
            </a:r>
            <a:r>
              <a:rPr lang="en-US"/>
              <a:t>: </a:t>
            </a:r>
            <a:r>
              <a:rPr lang="en-US" smtClean="0"/>
              <a:t>thatll (that will), shed (she would), I’m (I am)</a:t>
            </a:r>
            <a:r>
              <a:rPr lang="is-IS" smtClean="0"/>
              <a:t>…</a:t>
            </a:r>
          </a:p>
          <a:p>
            <a:pPr marL="285750" indent="-285750">
              <a:buFont typeface="Arial" charset="0"/>
              <a:buChar char="•"/>
            </a:pPr>
            <a:endParaRPr lang="fr-FR" smtClean="0"/>
          </a:p>
          <a:p>
            <a:r>
              <a:rPr lang="fr-FR" b="1" smtClean="0"/>
              <a:t>Stopwords</a:t>
            </a:r>
            <a:r>
              <a:rPr lang="fr-FR" smtClean="0"/>
              <a:t>: trouver le juste équilibre: enlever les mots trop fréquents sans toucher aux mots signifiants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178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9973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Arsenal NLP de reduction de bruit en python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6613" y="2244358"/>
            <a:ext cx="74989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mtClean="0"/>
              <a:t>La base: distribution anaconda, jupyter notebooks, pandas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NLTK: tokenization et bien d’autres choses</a:t>
            </a:r>
            <a:endParaRPr lang="fr-FR" smtClean="0">
              <a:hlinkClick r:id="rId2"/>
            </a:endParaRPr>
          </a:p>
          <a:p>
            <a:pPr marL="285750" indent="-285750">
              <a:buFont typeface="Arial" charset="0"/>
              <a:buChar char="•"/>
            </a:pPr>
            <a:r>
              <a:rPr lang="fr-FR" smtClean="0">
                <a:hlinkClick r:id="rId2"/>
              </a:rPr>
              <a:t>Spacy.io</a:t>
            </a:r>
            <a:r>
              <a:rPr lang="fr-FR" smtClean="0"/>
              <a:t>: </a:t>
            </a:r>
            <a:r>
              <a:rPr lang="fr-FR" u="sng">
                <a:solidFill>
                  <a:srgbClr val="FF0000"/>
                </a:solidFill>
              </a:rPr>
              <a:t>Part-of-speech </a:t>
            </a:r>
            <a:r>
              <a:rPr lang="fr-FR" u="sng" smtClean="0">
                <a:solidFill>
                  <a:srgbClr val="FF0000"/>
                </a:solidFill>
              </a:rPr>
              <a:t>tagging, </a:t>
            </a:r>
            <a:r>
              <a:rPr lang="fr-FR" u="sng">
                <a:solidFill>
                  <a:srgbClr val="FF0000"/>
                </a:solidFill>
              </a:rPr>
              <a:t>Named entity</a:t>
            </a:r>
            <a:r>
              <a:rPr lang="fr-FR" u="sng">
                <a:solidFill>
                  <a:srgbClr val="FF0000"/>
                </a:solidFill>
              </a:rPr>
              <a:t> </a:t>
            </a:r>
            <a:r>
              <a:rPr lang="fr-FR" u="sng" smtClean="0">
                <a:solidFill>
                  <a:srgbClr val="FF0000"/>
                </a:solidFill>
              </a:rPr>
              <a:t>recognition</a:t>
            </a:r>
            <a:r>
              <a:rPr lang="fr-FR" smtClean="0"/>
              <a:t>, tokenization, </a:t>
            </a:r>
            <a:r>
              <a:rPr lang="is-IS" smtClean="0"/>
              <a:t>…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hlinkClick r:id="rId3"/>
              </a:rPr>
              <a:t>Inflect</a:t>
            </a:r>
            <a:r>
              <a:rPr lang="en-US" smtClean="0"/>
              <a:t>: pluriels, singuliers, string transformations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hlinkClick r:id="rId4"/>
              </a:rPr>
              <a:t>Enchant</a:t>
            </a:r>
            <a:r>
              <a:rPr lang="en-US" smtClean="0"/>
              <a:t>: </a:t>
            </a:r>
            <a:r>
              <a:rPr lang="en-US"/>
              <a:t>spellchecking library for Python</a:t>
            </a:r>
            <a:endParaRPr lang="is-IS" smtClean="0"/>
          </a:p>
          <a:p>
            <a:pPr marL="285750" indent="-285750">
              <a:buFont typeface="Arial" charset="0"/>
              <a:buChar char="•"/>
            </a:pPr>
            <a:r>
              <a:rPr lang="is-IS" smtClean="0"/>
              <a:t>Regex: pour reduire certaines strings </a:t>
            </a:r>
            <a:r>
              <a:rPr lang="is-IS" i="1" smtClean="0"/>
              <a:t>lmaooooo =&gt; lmao</a:t>
            </a:r>
          </a:p>
          <a:p>
            <a:pPr marL="285750" indent="-285750">
              <a:buFont typeface="Arial" charset="0"/>
              <a:buChar char="•"/>
            </a:pPr>
            <a:r>
              <a:rPr lang="is-IS" smtClean="0"/>
              <a:t>textBlob, vader pour sentiment analysis</a:t>
            </a:r>
          </a:p>
          <a:p>
            <a:pPr marL="285750" indent="-285750">
              <a:buFont typeface="Arial" charset="0"/>
              <a:buChar char="•"/>
            </a:pPr>
            <a:r>
              <a:rPr lang="is-IS" smtClean="0"/>
              <a:t>Wordnet et </a:t>
            </a:r>
            <a:r>
              <a:rPr lang="en-US" smtClean="0"/>
              <a:t>S</a:t>
            </a:r>
            <a:r>
              <a:rPr lang="is-IS" smtClean="0"/>
              <a:t>entiwordnet: synonyme, proximité, signification</a:t>
            </a:r>
            <a:endParaRPr lang="fr-F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16" y="2244357"/>
            <a:ext cx="3256804" cy="218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9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7187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Pipeline pour FB-GET: les noms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50741" y="1605776"/>
            <a:ext cx="971695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Comment séparer les noms utiles des noms inutiles?</a:t>
            </a:r>
          </a:p>
          <a:p>
            <a:r>
              <a:rPr lang="fr-FR" smtClean="0"/>
              <a:t>Named Entity Recognition avec Spacy</a:t>
            </a:r>
          </a:p>
          <a:p>
            <a:endParaRPr lang="fr-FR"/>
          </a:p>
          <a:p>
            <a:r>
              <a:rPr lang="fr-FR"/>
              <a:t>Pour chaque commentaire le NER </a:t>
            </a:r>
            <a:r>
              <a:rPr lang="fr-FR"/>
              <a:t>va </a:t>
            </a:r>
            <a:r>
              <a:rPr lang="fr-FR" smtClean="0"/>
              <a:t>identifier: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PERSON: personnes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GPE: pays, villes, etats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ORG: entreprises, marques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NORP: Nationalités, religions, </a:t>
            </a:r>
            <a:r>
              <a:rPr lang="is-IS" smtClean="0"/>
              <a:t>…</a:t>
            </a:r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is-IS" smtClean="0"/>
              <a:t>…</a:t>
            </a:r>
          </a:p>
          <a:p>
            <a:pPr marL="285750" indent="-285750">
              <a:buFont typeface="Arial" charset="0"/>
              <a:buChar char="•"/>
            </a:pPr>
            <a:r>
              <a:rPr lang="en-US">
                <a:hlinkClick r:id="rId2"/>
              </a:rPr>
              <a:t>https</a:t>
            </a:r>
            <a:r>
              <a:rPr lang="en-US">
                <a:hlinkClick r:id="rId2"/>
              </a:rPr>
              <a:t>://</a:t>
            </a:r>
            <a:r>
              <a:rPr lang="en-US" smtClean="0">
                <a:hlinkClick r:id="rId2"/>
              </a:rPr>
              <a:t>spacy.io/docs/usage/entity-recognition#entity-types</a:t>
            </a:r>
            <a:r>
              <a:rPr lang="en-US" smtClean="0"/>
              <a:t> </a:t>
            </a:r>
          </a:p>
          <a:p>
            <a:endParaRPr lang="en-US" smtClean="0"/>
          </a:p>
          <a:p>
            <a:r>
              <a:rPr lang="en-US" smtClean="0"/>
              <a:t>Donc premiere etape, est de lister les entites dans le corpus:</a:t>
            </a:r>
          </a:p>
          <a:p>
            <a:r>
              <a:rPr lang="en-US"/>
              <a:t>Code: </a:t>
            </a:r>
            <a:r>
              <a:rPr lang="en-US">
                <a:hlinkClick r:id="rId3"/>
              </a:rPr>
              <a:t>https</a:t>
            </a:r>
            <a:r>
              <a:rPr lang="en-US">
                <a:hlinkClick r:id="rId3"/>
              </a:rPr>
              <a:t>://</a:t>
            </a:r>
            <a:r>
              <a:rPr lang="en-US" smtClean="0">
                <a:hlinkClick r:id="rId3"/>
              </a:rPr>
              <a:t>github.com/alexperrier/upem-topic-modeling/blob/master/py/ner_spacy_on_fbget.py</a:t>
            </a:r>
            <a:r>
              <a:rPr lang="en-US" smtClean="0"/>
              <a:t> </a:t>
            </a:r>
            <a:endParaRPr lang="en-US"/>
          </a:p>
          <a:p>
            <a:endParaRPr lang="en-US" smtClean="0"/>
          </a:p>
          <a:p>
            <a:r>
              <a:rPr lang="en-US" smtClean="0"/>
              <a:t>Resultats: </a:t>
            </a:r>
            <a:r>
              <a:rPr lang="is-IS"/>
              <a:t>203708 </a:t>
            </a:r>
            <a:r>
              <a:rPr lang="is-IS">
                <a:hlinkClick r:id="rId4"/>
              </a:rPr>
              <a:t>persons</a:t>
            </a:r>
            <a:r>
              <a:rPr lang="is-IS"/>
              <a:t>, </a:t>
            </a:r>
            <a:r>
              <a:rPr lang="is-IS"/>
              <a:t>41381 orgs</a:t>
            </a:r>
            <a:r>
              <a:rPr lang="is-IS"/>
              <a:t>, </a:t>
            </a:r>
            <a:r>
              <a:rPr lang="is-IS" smtClean="0"/>
              <a:t>17688 norp et </a:t>
            </a:r>
            <a:r>
              <a:rPr lang="cs-CZ" smtClean="0"/>
              <a:t>29410 GPE!</a:t>
            </a:r>
            <a:endParaRPr lang="en-US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112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Plan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4402" y="1897045"/>
            <a:ext cx="33457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I: Topic Modeling</a:t>
            </a:r>
          </a:p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Nature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et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applications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Approche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deterministe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: LSA</a:t>
            </a:r>
          </a:p>
          <a:p>
            <a:pPr marL="285750" indent="-285750">
              <a:buFont typeface="Arial" charset="0"/>
              <a:buChar char="•"/>
            </a:pPr>
            <a:r>
              <a:rPr lang="en-US" err="1" smtClean="0">
                <a:latin typeface="Arial" charset="0"/>
                <a:ea typeface="Arial" charset="0"/>
                <a:cs typeface="Arial" charset="0"/>
              </a:rPr>
              <a:t>Approche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probabiliste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: LDA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Librairies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en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R et python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89263" y="1897045"/>
            <a:ext cx="420301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Arial" charset="0"/>
                <a:ea typeface="Arial" charset="0"/>
                <a:cs typeface="Arial" charset="0"/>
              </a:rPr>
              <a:t>III: </a:t>
            </a:r>
            <a:r>
              <a:rPr lang="en-US" b="1" dirty="0" err="1">
                <a:latin typeface="Arial" charset="0"/>
                <a:ea typeface="Arial" charset="0"/>
                <a:cs typeface="Arial" charset="0"/>
              </a:rPr>
              <a:t>Projet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: Forum Alt-right Pro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Trump</a:t>
            </a:r>
          </a:p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Le Corpus brut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Premier </a:t>
            </a:r>
            <a:r>
              <a:rPr lang="fr-FR" dirty="0" smtClean="0">
                <a:latin typeface="Arial" charset="0"/>
                <a:ea typeface="Arial" charset="0"/>
                <a:cs typeface="Arial" charset="0"/>
              </a:rPr>
              <a:t>résultats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sont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mauvais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Quels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sont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les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problemes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? 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Comment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améliorer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le corpus?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NER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POS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Stopwords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Et beaucoup de cuisine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Exemples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en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Python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5627" y="4798951"/>
            <a:ext cx="30616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Arial" charset="0"/>
                <a:ea typeface="Arial" charset="0"/>
                <a:cs typeface="Arial" charset="0"/>
              </a:rPr>
              <a:t>IV: </a:t>
            </a:r>
            <a:r>
              <a:rPr lang="en-US" b="1" smtClean="0">
                <a:latin typeface="Arial" charset="0"/>
                <a:ea typeface="Arial" charset="0"/>
                <a:cs typeface="Arial" charset="0"/>
              </a:rPr>
              <a:t>Application au français</a:t>
            </a:r>
          </a:p>
          <a:p>
            <a:endParaRPr lang="en-US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POS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NER</a:t>
            </a:r>
            <a:endParaRPr lang="en-US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62365" y="1897045"/>
            <a:ext cx="320472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Arial" charset="0"/>
                <a:ea typeface="Arial" charset="0"/>
                <a:cs typeface="Arial" charset="0"/>
              </a:rPr>
              <a:t>II: LAB - R STM</a:t>
            </a:r>
            <a:endParaRPr lang="en-US" b="1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Corpus articles tech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Package STM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Nombre optimal de topics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Interpretation des resultats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36463" y="861590"/>
            <a:ext cx="836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>
                <a:solidFill>
                  <a:srgbClr val="EE5B00"/>
                </a:solidFill>
                <a:latin typeface="Arial" charset="0"/>
                <a:ea typeface="Arial" charset="0"/>
                <a:cs typeface="Arial" charset="0"/>
              </a:rPr>
              <a:t>Github</a:t>
            </a:r>
            <a:r>
              <a:rPr lang="fr-FR" sz="240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: </a:t>
            </a:r>
            <a:r>
              <a:rPr lang="fr-FR" sz="240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  <a:hlinkClick r:id="rId2"/>
              </a:rPr>
              <a:t>https://</a:t>
            </a:r>
            <a:r>
              <a:rPr lang="fr-FR" sz="240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  <a:hlinkClick r:id="rId2"/>
              </a:rPr>
              <a:t>github.com/alexperrier/upem-topic-modeling</a:t>
            </a:r>
            <a:r>
              <a:rPr lang="fr-FR" sz="2400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  <a:hlinkClick r:id="rId2"/>
              </a:rPr>
              <a:t>/</a:t>
            </a:r>
            <a:r>
              <a:rPr lang="fr-FR" sz="2400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fr-FR" sz="240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53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10316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Pipeline pour FB-GET: les noms: creative shit!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14016" y="1293541"/>
            <a:ext cx="879458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/>
              <a:t>Donald Trump, Trump, God King, God Trump, God-Emperor, EMPEROR TRUMP, Emperor Palpatine, Emperor Trump</a:t>
            </a:r>
            <a:r>
              <a:rPr lang="fr-FR" sz="1400"/>
              <a:t>, </a:t>
            </a:r>
            <a:endParaRPr lang="fr-FR" sz="1400" smtClean="0"/>
          </a:p>
          <a:p>
            <a:r>
              <a:rPr lang="fr-FR" sz="1400" smtClean="0"/>
              <a:t>Donald </a:t>
            </a:r>
            <a:r>
              <a:rPr lang="fr-FR" sz="1400"/>
              <a:t>J. Trump, Donald J Trump, Drumpf, Baron Trump, The Emperor, Der Donald, Lord Emperor, </a:t>
            </a:r>
            <a:r>
              <a:rPr lang="fr-FR" sz="1400" b="1"/>
              <a:t>Fuhrer Trump</a:t>
            </a:r>
            <a:r>
              <a:rPr lang="fr-FR" sz="1400"/>
              <a:t>, </a:t>
            </a:r>
            <a:endParaRPr lang="fr-FR" sz="1400" smtClean="0"/>
          </a:p>
          <a:p>
            <a:r>
              <a:rPr lang="fr-FR" sz="1400" smtClean="0"/>
              <a:t>#</a:t>
            </a:r>
            <a:r>
              <a:rPr lang="fr-FR" sz="1400"/>
              <a:t>Trump, Adolf Trump, </a:t>
            </a:r>
            <a:r>
              <a:rPr lang="fr-FR" sz="1400" b="1"/>
              <a:t>Adolf Trumper</a:t>
            </a:r>
            <a:r>
              <a:rPr lang="fr-FR" sz="1400"/>
              <a:t>, Donaldus Magnus, </a:t>
            </a:r>
            <a:r>
              <a:rPr lang="fr-FR" sz="1400" b="1"/>
              <a:t>Trumpachu</a:t>
            </a:r>
            <a:r>
              <a:rPr lang="fr-FR" sz="1400"/>
              <a:t>, Trumpaloompas, Trumpamaniacs, Trumpanzee</a:t>
            </a:r>
            <a:r>
              <a:rPr lang="fr-FR" sz="1400"/>
              <a:t>, </a:t>
            </a:r>
            <a:endParaRPr lang="fr-FR" sz="1400" smtClean="0"/>
          </a:p>
          <a:p>
            <a:r>
              <a:rPr lang="fr-FR" sz="1400" smtClean="0"/>
              <a:t>Trumpasaurus </a:t>
            </a:r>
            <a:r>
              <a:rPr lang="fr-FR" sz="1400"/>
              <a:t>Rex, Trumpboner, Trumpborne, Trumpbot, Trumpcloaks, Trumpen Reich, Trumpenreich, Trumpenverse</a:t>
            </a:r>
            <a:r>
              <a:rPr lang="fr-FR" sz="1400"/>
              <a:t>, </a:t>
            </a:r>
            <a:endParaRPr lang="fr-FR" sz="1400" smtClean="0"/>
          </a:p>
          <a:p>
            <a:r>
              <a:rPr lang="fr-FR" sz="1400" smtClean="0"/>
              <a:t>Trumpepe</a:t>
            </a:r>
            <a:r>
              <a:rPr lang="fr-FR" sz="1400"/>
              <a:t>, Trumper, Trumpeteer, Trumpeter, </a:t>
            </a:r>
            <a:r>
              <a:rPr lang="fr-FR" sz="1400" b="1"/>
              <a:t>Trumpettes</a:t>
            </a:r>
            <a:r>
              <a:rPr lang="fr-FR" sz="1400"/>
              <a:t>, Trumpf, Trumpfucker, Trumph, </a:t>
            </a:r>
            <a:r>
              <a:rPr lang="fr-FR" sz="1400" b="1"/>
              <a:t>Trumphalla</a:t>
            </a:r>
            <a:r>
              <a:rPr lang="fr-FR" sz="1400"/>
              <a:t>, Trumpidari</a:t>
            </a:r>
            <a:r>
              <a:rPr lang="fr-FR" sz="1400"/>
              <a:t>, </a:t>
            </a:r>
            <a:endParaRPr lang="fr-FR" sz="1400" smtClean="0"/>
          </a:p>
          <a:p>
            <a:r>
              <a:rPr lang="fr-FR" sz="1400" smtClean="0"/>
              <a:t>Trumpinator</a:t>
            </a:r>
            <a:r>
              <a:rPr lang="fr-FR" sz="1400"/>
              <a:t>, Trumpinreich, Trumpire, Trumpis, Trumpivia, Trumpkin, Trumpkins, Trumplon, Trumpman, Trumpmanía</a:t>
            </a:r>
            <a:r>
              <a:rPr lang="fr-FR" sz="1400"/>
              <a:t>, </a:t>
            </a:r>
            <a:endParaRPr lang="fr-FR" sz="1400" smtClean="0"/>
          </a:p>
          <a:p>
            <a:r>
              <a:rPr lang="fr-FR" sz="1400" smtClean="0"/>
              <a:t>Trumpmas</a:t>
            </a:r>
            <a:r>
              <a:rPr lang="fr-FR" sz="1400"/>
              <a:t>, </a:t>
            </a:r>
            <a:r>
              <a:rPr lang="fr-FR" sz="1400" b="1"/>
              <a:t>Trumpmeister</a:t>
            </a:r>
            <a:r>
              <a:rPr lang="fr-FR" sz="1400"/>
              <a:t>, Trumpmoji, Trumpo, Trumpophiles, Trumpover, Trumpp, Trumps</a:t>
            </a:r>
            <a:r>
              <a:rPr lang="fr-FR" sz="1400"/>
              <a:t>, </a:t>
            </a:r>
            <a:r>
              <a:rPr lang="fr-FR" sz="1400" smtClean="0"/>
              <a:t>Trumpsherd, Trumpster</a:t>
            </a:r>
            <a:r>
              <a:rPr lang="fr-FR" sz="1400"/>
              <a:t>, </a:t>
            </a:r>
            <a:endParaRPr lang="fr-FR" sz="1400" smtClean="0"/>
          </a:p>
          <a:p>
            <a:r>
              <a:rPr lang="fr-FR" sz="1400" smtClean="0"/>
              <a:t>Trumpstika</a:t>
            </a:r>
            <a:r>
              <a:rPr lang="fr-FR" sz="1400"/>
              <a:t>, Trumptrain, </a:t>
            </a:r>
            <a:r>
              <a:rPr lang="fr-FR" sz="1400" b="1"/>
              <a:t>Trumpulus</a:t>
            </a:r>
            <a:r>
              <a:rPr lang="fr-FR" sz="1400"/>
              <a:t> , Caesar, Trumpumvirate, Trumpus, DJT, Drumft, Drumpf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14016" y="3241648"/>
            <a:ext cx="72346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/>
              <a:t>Shillary, Hillary Clinton, Crooked Hillary, Killary Clinton, Hillary, Clinton, Hilary, Killary, HRC</a:t>
            </a:r>
            <a:r>
              <a:rPr lang="fr-FR" sz="1400"/>
              <a:t>, </a:t>
            </a:r>
            <a:r>
              <a:rPr lang="fr-FR" sz="1400" smtClean="0"/>
              <a:t>Killiary</a:t>
            </a:r>
          </a:p>
          <a:p>
            <a:endParaRPr lang="fr-FR" sz="1400"/>
          </a:p>
          <a:p>
            <a:r>
              <a:rPr lang="fr-FR" sz="1400" smtClean="0"/>
              <a:t>Mark </a:t>
            </a:r>
            <a:r>
              <a:rPr lang="fr-FR" sz="1400"/>
              <a:t>Zuckerberg, Zuckerberg, zucc, Mark Cuckerberg, Mark Fuckerberg, Cuckerberg, Cuckerbrg</a:t>
            </a:r>
            <a:r>
              <a:rPr lang="fr-FR" sz="1400"/>
              <a:t>, </a:t>
            </a:r>
            <a:endParaRPr lang="fr-FR" sz="1400" smtClean="0"/>
          </a:p>
          <a:p>
            <a:r>
              <a:rPr lang="fr-FR" sz="1400" smtClean="0"/>
              <a:t>Suckerberg</a:t>
            </a:r>
            <a:r>
              <a:rPr lang="fr-FR" sz="1400"/>
              <a:t>, Fuckerberg, Mark Zuck</a:t>
            </a:r>
            <a:r>
              <a:rPr lang="fr-FR" sz="1400"/>
              <a:t>, </a:t>
            </a:r>
            <a:r>
              <a:rPr lang="fr-FR" sz="1400" smtClean="0"/>
              <a:t>Zuck</a:t>
            </a:r>
            <a:endParaRPr lang="fr-FR" sz="1400"/>
          </a:p>
        </p:txBody>
      </p:sp>
    </p:spTree>
    <p:extLst>
      <p:ext uri="{BB962C8B-B14F-4D97-AF65-F5344CB8AC3E}">
        <p14:creationId xmlns:p14="http://schemas.microsoft.com/office/powerpoint/2010/main" val="10528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91239"/>
            <a:ext cx="74179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Pipeline pour FB-GET: Nettoyage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1625" y="947854"/>
            <a:ext cx="11510459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smtClean="0">
                <a:latin typeface="Arial Black" charset="0"/>
                <a:ea typeface="Arial Black" charset="0"/>
                <a:cs typeface="Arial Black" charset="0"/>
              </a:rPr>
              <a:t>Etape 1: Commentaires et Entités</a:t>
            </a:r>
          </a:p>
          <a:p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Traduire les </a:t>
            </a:r>
            <a:r>
              <a:rPr lang="fr-FR" i="1"/>
              <a:t>abbreviations</a:t>
            </a:r>
            <a:r>
              <a:rPr lang="fr-FR"/>
              <a:t> avec sens</a:t>
            </a:r>
            <a:r>
              <a:rPr lang="fr-FR"/>
              <a:t>: </a:t>
            </a:r>
            <a:r>
              <a:rPr lang="fr-FR" smtClean="0"/>
              <a:t>fb =&gt; </a:t>
            </a:r>
            <a:r>
              <a:rPr lang="fr-FR"/>
              <a:t>facebook</a:t>
            </a:r>
            <a:r>
              <a:rPr lang="fr-FR"/>
              <a:t>, </a:t>
            </a:r>
            <a:r>
              <a:rPr lang="fr-FR"/>
              <a:t>ppl =&gt; people</a:t>
            </a:r>
            <a:r>
              <a:rPr lang="fr-FR"/>
              <a:t>, </a:t>
            </a:r>
            <a:r>
              <a:rPr lang="fr-FR"/>
              <a:t>guac bowl merchant </a:t>
            </a:r>
            <a:r>
              <a:rPr lang="fr-FR"/>
              <a:t>=&gt; </a:t>
            </a:r>
            <a:r>
              <a:rPr lang="fr-FR" smtClean="0"/>
              <a:t>jeb bush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Resoudre les </a:t>
            </a:r>
            <a:r>
              <a:rPr lang="fr-FR" i="1" smtClean="0"/>
              <a:t>abbreviations</a:t>
            </a:r>
            <a:r>
              <a:rPr lang="fr-FR"/>
              <a:t>: ‘em =&gt; them</a:t>
            </a:r>
            <a:r>
              <a:rPr lang="fr-FR"/>
              <a:t>, </a:t>
            </a:r>
            <a:r>
              <a:rPr lang="fr-FR"/>
              <a:t>cant </a:t>
            </a:r>
            <a:r>
              <a:rPr lang="fr-FR"/>
              <a:t>=&gt; </a:t>
            </a:r>
            <a:r>
              <a:rPr lang="fr-FR"/>
              <a:t>cannot</a:t>
            </a:r>
            <a:r>
              <a:rPr lang="fr-FR"/>
              <a:t>, </a:t>
            </a:r>
            <a:r>
              <a:rPr lang="fr-FR"/>
              <a:t>hed =&gt; he would</a:t>
            </a:r>
            <a:r>
              <a:rPr lang="fr-FR"/>
              <a:t>, </a:t>
            </a:r>
            <a:r>
              <a:rPr lang="fr-FR" smtClean="0"/>
              <a:t>i'm =&gt; I am, </a:t>
            </a:r>
            <a:r>
              <a:rPr lang="is-IS" smtClean="0"/>
              <a:t>…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Unifier les </a:t>
            </a:r>
            <a:r>
              <a:rPr lang="fr-FR" i="1" smtClean="0"/>
              <a:t>onomatopées</a:t>
            </a:r>
            <a:r>
              <a:rPr lang="fr-FR" smtClean="0"/>
              <a:t>: lololol =&gt; lol, lmaooooo =&gt; lmao, yuuuuuge =&gt; yuge, hahahaha =&gt; haha, ahahahaha =&gt; haha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Traiter les </a:t>
            </a:r>
            <a:r>
              <a:rPr lang="fr-FR" i="1" smtClean="0"/>
              <a:t>apostrophes</a:t>
            </a:r>
            <a:r>
              <a:rPr lang="fr-FR" smtClean="0"/>
              <a:t>: possessif et windows (Trump’s =&gt; Trump, Trump's =&gt; Trump)</a:t>
            </a:r>
          </a:p>
          <a:p>
            <a:endParaRPr lang="fr-FR" smtClean="0"/>
          </a:p>
          <a:p>
            <a:r>
              <a:rPr lang="fr-FR" smtClean="0"/>
              <a:t>Puis: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Etendre la liste des entités avec leur version plurielle</a:t>
            </a:r>
            <a:r>
              <a:rPr lang="fr-FR"/>
              <a:t>: </a:t>
            </a:r>
            <a:r>
              <a:rPr lang="fr-FR"/>
              <a:t>Cuban </a:t>
            </a:r>
            <a:r>
              <a:rPr lang="fr-FR"/>
              <a:t>=&gt; </a:t>
            </a:r>
            <a:r>
              <a:rPr lang="fr-FR" smtClean="0"/>
              <a:t>Cubans, </a:t>
            </a:r>
            <a:r>
              <a:rPr lang="is-IS" smtClean="0"/>
              <a:t>…., Meme =&gt; Memes, Clinton =&gt; Clintons</a:t>
            </a:r>
          </a:p>
          <a:p>
            <a:pPr marL="285750" indent="-285750">
              <a:buFont typeface="Arial" charset="0"/>
              <a:buChar char="•"/>
            </a:pPr>
            <a:r>
              <a:rPr lang="is-IS" smtClean="0"/>
              <a:t>Remplacer les variantes d’une entité (Trump, Trumper, DJT) par une racine commune (DonaldTrump)</a:t>
            </a:r>
          </a:p>
          <a:p>
            <a:pPr marL="285750" indent="-285750">
              <a:buFont typeface="Arial" charset="0"/>
              <a:buChar char="•"/>
            </a:pPr>
            <a:r>
              <a:rPr lang="is-IS" smtClean="0"/>
              <a:t>Pour chaque theme: flagger les commentaire ou le theme est mentionné</a:t>
            </a:r>
          </a:p>
          <a:p>
            <a:r>
              <a:rPr lang="en-US" smtClean="0"/>
              <a:t>=&gt; P</a:t>
            </a:r>
            <a:r>
              <a:rPr lang="is-IS" smtClean="0"/>
              <a:t>our chaque commentaire, remplacer les noms des personnes qui ne sont pas des entités par ‘prsn’.</a:t>
            </a:r>
          </a:p>
          <a:p>
            <a:endParaRPr lang="is-IS" smtClean="0"/>
          </a:p>
          <a:p>
            <a:endParaRPr lang="is-IS" b="1"/>
          </a:p>
          <a:p>
            <a:endParaRPr lang="fr-FR"/>
          </a:p>
          <a:p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10" y="4555586"/>
            <a:ext cx="1731264" cy="2438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46974" y="457445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s-IS" b="1"/>
              <a:t>Resultat: </a:t>
            </a:r>
          </a:p>
          <a:p>
            <a:r>
              <a:rPr lang="is-IS" b="1"/>
              <a:t>des commentaires, plus propres, </a:t>
            </a:r>
          </a:p>
          <a:p>
            <a:r>
              <a:rPr lang="is-IS" b="1"/>
              <a:t>avec un vocabulaire unifié</a:t>
            </a:r>
            <a:r>
              <a:rPr lang="is-IS" b="1"/>
              <a:t>, </a:t>
            </a:r>
            <a:r>
              <a:rPr lang="is-IS" b="1" smtClean="0"/>
              <a:t>plus simple</a:t>
            </a:r>
          </a:p>
          <a:p>
            <a:r>
              <a:rPr lang="is-IS" b="1" smtClean="0"/>
              <a:t>et </a:t>
            </a:r>
            <a:r>
              <a:rPr lang="is-IS" b="1"/>
              <a:t>moins de variance </a:t>
            </a:r>
          </a:p>
        </p:txBody>
      </p:sp>
    </p:spTree>
    <p:extLst>
      <p:ext uri="{BB962C8B-B14F-4D97-AF65-F5344CB8AC3E}">
        <p14:creationId xmlns:p14="http://schemas.microsoft.com/office/powerpoint/2010/main" val="36861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63329" y="1538198"/>
            <a:ext cx="1225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>
                <a:latin typeface="Arial Black" charset="0"/>
                <a:ea typeface="Arial Black" charset="0"/>
                <a:cs typeface="Arial Black" charset="0"/>
              </a:rPr>
              <a:t>Etape </a:t>
            </a:r>
            <a:r>
              <a:rPr lang="fr-FR" b="1" smtClean="0">
                <a:latin typeface="Arial Black" charset="0"/>
                <a:ea typeface="Arial Black" charset="0"/>
                <a:cs typeface="Arial Black" charset="0"/>
              </a:rPr>
              <a:t>2:</a:t>
            </a:r>
            <a:endParaRPr lang="fr-FR" b="1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1625" y="514985"/>
            <a:ext cx="11521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Pipeline pour FB-GET: bag of words, lemma, tokens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3329" y="2118732"/>
            <a:ext cx="7349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Plus facile de travailler sur des paragraphes long que sur des phrases courtes</a:t>
            </a:r>
          </a:p>
          <a:p>
            <a:r>
              <a:rPr lang="fr-FR" smtClean="0"/>
              <a:t>=&gt; </a:t>
            </a:r>
            <a:r>
              <a:rPr lang="fr-FR" b="1" smtClean="0"/>
              <a:t>Je groupe tous les commentaires par post</a:t>
            </a:r>
            <a:endParaRPr lang="fr-FR" b="1"/>
          </a:p>
        </p:txBody>
      </p:sp>
      <p:sp>
        <p:nvSpPr>
          <p:cNvPr id="7" name="TextBox 6"/>
          <p:cNvSpPr txBox="1"/>
          <p:nvPr/>
        </p:nvSpPr>
        <p:spPr>
          <a:xfrm>
            <a:off x="1463329" y="3100039"/>
            <a:ext cx="814652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mtClean="0"/>
              <a:t>Enlever la ponctuation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Transformer les mots en lemma (et tokeniser en meme temps)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Enlever les stopwords (liste étendue)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Enlever les mots qui ne sont pas de l’anglais (drastique mais la aussi liste etendue)</a:t>
            </a:r>
          </a:p>
          <a:p>
            <a:endParaRPr lang="fr-FR"/>
          </a:p>
          <a:p>
            <a:r>
              <a:rPr lang="fr-FR" smtClean="0"/>
              <a:t>Si besoin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Bigrams et skipgrams 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Limiter au verbes, noms et adjectifs</a:t>
            </a:r>
          </a:p>
          <a:p>
            <a:endParaRPr lang="fr-FR" smtClean="0"/>
          </a:p>
          <a:p>
            <a:r>
              <a:rPr lang="fr-FR" smtClean="0"/>
              <a:t>On obtient une liste </a:t>
            </a:r>
            <a:r>
              <a:rPr lang="fr-FR"/>
              <a:t>de mots par </a:t>
            </a:r>
            <a:r>
              <a:rPr lang="fr-FR"/>
              <a:t>post </a:t>
            </a:r>
            <a:r>
              <a:rPr lang="fr-FR" smtClean="0"/>
              <a:t>assez propre</a:t>
            </a:r>
            <a:endParaRPr lang="fr-FR"/>
          </a:p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57691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63329" y="1538198"/>
            <a:ext cx="1225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>
                <a:latin typeface="Arial Black" charset="0"/>
                <a:ea typeface="Arial Black" charset="0"/>
                <a:cs typeface="Arial Black" charset="0"/>
              </a:rPr>
              <a:t>Etape </a:t>
            </a:r>
            <a:r>
              <a:rPr lang="fr-FR" b="1">
                <a:latin typeface="Arial Black" charset="0"/>
                <a:ea typeface="Arial Black" charset="0"/>
                <a:cs typeface="Arial Black" charset="0"/>
              </a:rPr>
              <a:t>3</a:t>
            </a:r>
            <a:r>
              <a:rPr lang="fr-FR" b="1" smtClean="0">
                <a:latin typeface="Arial Black" charset="0"/>
                <a:ea typeface="Arial Black" charset="0"/>
                <a:cs typeface="Arial Black" charset="0"/>
              </a:rPr>
              <a:t>:</a:t>
            </a:r>
            <a:endParaRPr lang="fr-FR" b="1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2526" y="102390"/>
            <a:ext cx="12137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Pipeline pour FB-GET: feature engineering et sentence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63329" y="1975212"/>
            <a:ext cx="7268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On a une liste python par post </a:t>
            </a:r>
          </a:p>
          <a:p>
            <a:r>
              <a:rPr lang="fr-FR" smtClean="0"/>
              <a:t>STM attends des phrases</a:t>
            </a:r>
          </a:p>
          <a:p>
            <a:r>
              <a:rPr lang="fr-FR" smtClean="0"/>
              <a:t>=&gt; </a:t>
            </a:r>
            <a:r>
              <a:rPr lang="fr-FR" i="1" smtClean="0"/>
              <a:t>' '.join(tokens)</a:t>
            </a:r>
            <a:r>
              <a:rPr lang="fr-FR" smtClean="0"/>
              <a:t>  pour retrouver une phrase que l’on puissse donner a STM</a:t>
            </a:r>
            <a:endParaRPr lang="fr-FR"/>
          </a:p>
        </p:txBody>
      </p:sp>
      <p:sp>
        <p:nvSpPr>
          <p:cNvPr id="3" name="TextBox 2"/>
          <p:cNvSpPr txBox="1"/>
          <p:nvPr/>
        </p:nvSpPr>
        <p:spPr>
          <a:xfrm>
            <a:off x="1463329" y="3267307"/>
            <a:ext cx="95555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smtClean="0"/>
              <a:t>Feature extraction</a:t>
            </a:r>
            <a:r>
              <a:rPr lang="fr-FR" smtClean="0"/>
              <a:t>, variable externes:</a:t>
            </a:r>
          </a:p>
          <a:p>
            <a:r>
              <a:rPr lang="fr-FR" b="1" smtClean="0"/>
              <a:t>Popularité du post</a:t>
            </a:r>
            <a:r>
              <a:rPr lang="fr-FR" smtClean="0"/>
              <a:t>: nombre de share, reaction, commentaires =&gt; klout</a:t>
            </a:r>
          </a:p>
          <a:p>
            <a:r>
              <a:rPr lang="fr-FR" b="1" smtClean="0"/>
              <a:t>Duree de vie du post</a:t>
            </a:r>
            <a:r>
              <a:rPr lang="fr-FR" smtClean="0"/>
              <a:t>: nombre de jours entre premier et dernier commentaire</a:t>
            </a:r>
          </a:p>
          <a:p>
            <a:r>
              <a:rPr lang="fr-FR" b="1" smtClean="0"/>
              <a:t>Volume du post</a:t>
            </a:r>
            <a:r>
              <a:rPr lang="fr-FR" smtClean="0"/>
              <a:t>: nombre de tokens</a:t>
            </a:r>
          </a:p>
          <a:p>
            <a:r>
              <a:rPr lang="fr-FR" b="1" smtClean="0"/>
              <a:t>Themes</a:t>
            </a:r>
            <a:r>
              <a:rPr lang="fr-FR" smtClean="0"/>
              <a:t>: grouper les entités par theme (america, Islam, Mexico, Europe, Clinton, Left wing media, </a:t>
            </a:r>
            <a:r>
              <a:rPr lang="is-IS" smtClean="0"/>
              <a:t>…</a:t>
            </a:r>
            <a:r>
              <a:rPr lang="fr-FR" smtClean="0"/>
              <a:t>)</a:t>
            </a:r>
          </a:p>
          <a:p>
            <a:r>
              <a:rPr lang="is-IS" smtClean="0"/>
              <a:t>….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477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9256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Pipeline pour FB-GET: Themes vs Topics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4457" y="1550020"/>
            <a:ext cx="108201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mtClean="0"/>
              <a:t>Themes transversaux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mtClean="0"/>
              <a:t>NER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mtClean="0"/>
              <a:t>Filtrage manuel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mtClean="0"/>
              <a:t>Definir les themes: Trump, Clinton, Obama, Racism, main stream media, Islam, Judaism, France, europe, brexit, </a:t>
            </a:r>
            <a:r>
              <a:rPr lang="is-IS" smtClean="0"/>
              <a:t>….</a:t>
            </a:r>
            <a:endParaRPr lang="fr-FR" smtClean="0"/>
          </a:p>
          <a:p>
            <a:pPr marL="800100" lvl="1" indent="-342900">
              <a:buFont typeface="+mj-lt"/>
              <a:buAutoNum type="arabicPeriod"/>
            </a:pPr>
            <a:r>
              <a:rPr lang="fr-FR" smtClean="0"/>
              <a:t>Grouper les entités par theme:</a:t>
            </a:r>
          </a:p>
          <a:p>
            <a:pPr lvl="2"/>
            <a:r>
              <a:rPr lang="fr-FR"/>
              <a:t>'Brexit'        :['Brexit', 'Nigel Farage', 'Nigel Farrage', 'Farage', 'Farrage','Brexpats',</a:t>
            </a:r>
            <a:r>
              <a:rPr lang="fr-FR"/>
              <a:t>'UKIP</a:t>
            </a:r>
            <a:r>
              <a:rPr lang="fr-FR" smtClean="0"/>
              <a:t>'],</a:t>
            </a:r>
          </a:p>
          <a:p>
            <a:pPr lvl="2"/>
            <a:r>
              <a:rPr lang="fr-FR"/>
              <a:t>'left_orgs'     :['ADL','ACLU','Panned </a:t>
            </a:r>
            <a:r>
              <a:rPr lang="fr-FR"/>
              <a:t>Parenthood</a:t>
            </a:r>
            <a:r>
              <a:rPr lang="fr-FR" smtClean="0"/>
              <a:t>',</a:t>
            </a:r>
            <a:r>
              <a:rPr lang="fr-FR"/>
              <a:t>'Clinton Foundation','LGBT','LGBTQ'],</a:t>
            </a:r>
          </a:p>
          <a:p>
            <a:pPr marL="342900" indent="-342900">
              <a:buFont typeface="+mj-lt"/>
              <a:buAutoNum type="arabicPeriod"/>
            </a:pPr>
            <a:r>
              <a:rPr lang="fr-FR" smtClean="0"/>
              <a:t>Tagger chaque commentaire avec les themes identifiés</a:t>
            </a:r>
          </a:p>
          <a:p>
            <a:pPr marL="342900" indent="-342900">
              <a:buFont typeface="+mj-lt"/>
              <a:buAutoNum type="arabicPeriod"/>
            </a:pPr>
            <a:endParaRPr lang="fr-FR"/>
          </a:p>
          <a:p>
            <a:endParaRPr lang="fr-FR" smtClean="0"/>
          </a:p>
          <a:p>
            <a:r>
              <a:rPr lang="fr-FR" smtClean="0"/>
              <a:t>On obtient une matrice </a:t>
            </a:r>
            <a:r>
              <a:rPr lang="fr-FR" i="1" smtClean="0"/>
              <a:t>commentaires</a:t>
            </a:r>
            <a:r>
              <a:rPr lang="fr-FR" smtClean="0"/>
              <a:t> x </a:t>
            </a:r>
            <a:r>
              <a:rPr lang="fr-FR" i="1" smtClean="0"/>
              <a:t>themes</a:t>
            </a:r>
          </a:p>
          <a:p>
            <a:endParaRPr lang="fr-FR" smtClean="0"/>
          </a:p>
          <a:p>
            <a:r>
              <a:rPr lang="fr-FR" smtClean="0"/>
              <a:t>Question sous jacente: est-ce que les topics varient en fonction du theme?</a:t>
            </a:r>
          </a:p>
          <a:p>
            <a:r>
              <a:rPr lang="fr-FR" smtClean="0"/>
              <a:t>Cela permet de reduire le corpus en filtrant par theme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Quels sont les topics quand Hillary, Brexit, Islam, </a:t>
            </a:r>
            <a:r>
              <a:rPr lang="is-IS" smtClean="0"/>
              <a:t>…</a:t>
            </a:r>
            <a:r>
              <a:rPr lang="fr-FR" smtClean="0"/>
              <a:t> sont mentionnés</a:t>
            </a:r>
          </a:p>
        </p:txBody>
      </p:sp>
    </p:spTree>
    <p:extLst>
      <p:ext uri="{BB962C8B-B14F-4D97-AF65-F5344CB8AC3E}">
        <p14:creationId xmlns:p14="http://schemas.microsoft.com/office/powerpoint/2010/main" val="4189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46730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Ce que l’on obtient </a:t>
            </a:r>
          </a:p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en sortie du pipeline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696" y="0"/>
            <a:ext cx="6149304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7561" y="2364059"/>
            <a:ext cx="47082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mtClean="0"/>
              <a:t>Pid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Tags par theme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Klout, days, log_klout, log_days, token_count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Sent_tokens</a:t>
            </a:r>
          </a:p>
          <a:p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702527" y="4382429"/>
            <a:ext cx="284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Log_days = int(log(days + 1))</a:t>
            </a:r>
            <a:endParaRPr lang="fr-FR"/>
          </a:p>
        </p:txBody>
      </p:sp>
      <p:sp>
        <p:nvSpPr>
          <p:cNvPr id="8" name="TextBox 7"/>
          <p:cNvSpPr txBox="1"/>
          <p:nvPr/>
        </p:nvSpPr>
        <p:spPr>
          <a:xfrm>
            <a:off x="702527" y="4923471"/>
            <a:ext cx="528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Prendre le log permet de reduire le nombre de valeurs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800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46730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Ce que l’on obtient </a:t>
            </a:r>
          </a:p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en sortie du pipeline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072" y="2654981"/>
            <a:ext cx="10058400" cy="30046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38146" y="2062976"/>
            <a:ext cx="341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List des tokens aggregés en phrase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03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4724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Retour dans Rstudio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16927" y="1694985"/>
            <a:ext cx="805701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b="1"/>
              <a:t>Fichier</a:t>
            </a:r>
            <a:r>
              <a:rPr lang="fr-FR"/>
              <a:t>: </a:t>
            </a:r>
            <a:r>
              <a:rPr lang="fr-FR" smtClean="0"/>
              <a:t>fbget_stm_ready_full_01.csv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Fichier plus petit si probleme de mémoire</a:t>
            </a:r>
            <a:r>
              <a:rPr lang="fr-FR"/>
              <a:t>: </a:t>
            </a:r>
            <a:r>
              <a:rPr lang="fr-FR" smtClean="0"/>
              <a:t>fbget_stm_ready_sample_01.csv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Entre 100 et 900 tokens par post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Features</a:t>
            </a:r>
            <a:r>
              <a:rPr lang="fr-FR" smtClean="0"/>
              <a:t>: themes, date debut et fin, days, reactions, shares, commentaires, klout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Textes</a:t>
            </a:r>
            <a:r>
              <a:rPr lang="fr-FR" smtClean="0"/>
              <a:t>: original </a:t>
            </a:r>
            <a:r>
              <a:rPr lang="fr-FR" i="1" smtClean="0"/>
              <a:t>message</a:t>
            </a:r>
            <a:r>
              <a:rPr lang="fr-FR" smtClean="0"/>
              <a:t>, </a:t>
            </a:r>
            <a:r>
              <a:rPr lang="fr-FR" i="1" smtClean="0"/>
              <a:t>sent_tokens</a:t>
            </a:r>
            <a:r>
              <a:rPr lang="fr-FR" smtClean="0"/>
              <a:t>, display_message (pour la visualisation)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Sans </a:t>
            </a:r>
            <a:r>
              <a:rPr lang="fr-FR" b="1"/>
              <a:t>pre-processing</a:t>
            </a:r>
            <a:r>
              <a:rPr lang="fr-FR"/>
              <a:t>: FALSE </a:t>
            </a:r>
            <a:r>
              <a:rPr lang="fr-FR"/>
              <a:t>dans </a:t>
            </a:r>
            <a:r>
              <a:rPr lang="fr-FR" smtClean="0"/>
              <a:t>textProcessor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Filtrer par theme</a:t>
            </a:r>
          </a:p>
          <a:p>
            <a:endParaRPr lang="fr-FR" smtClean="0"/>
          </a:p>
          <a:p>
            <a:endParaRPr lang="fr-FR"/>
          </a:p>
          <a:p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Gridsearch donne: 20 a 26 pour semantic coherence et &gt; 55 pour exclusivité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K=0: donne 53 topics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On choisit 25 topics</a:t>
            </a:r>
          </a:p>
          <a:p>
            <a:endParaRPr lang="fr-FR" smtClean="0"/>
          </a:p>
          <a:p>
            <a:endParaRPr lang="fr-FR" smtClean="0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483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267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En francais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50380" y="1639229"/>
            <a:ext cx="435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Beaucoup moins de choix dans les librairies</a:t>
            </a:r>
            <a:endParaRPr lang="fr-FR"/>
          </a:p>
        </p:txBody>
      </p:sp>
      <p:sp>
        <p:nvSpPr>
          <p:cNvPr id="3" name="TextBox 2"/>
          <p:cNvSpPr txBox="1"/>
          <p:nvPr/>
        </p:nvSpPr>
        <p:spPr>
          <a:xfrm>
            <a:off x="1750741" y="2453268"/>
            <a:ext cx="953690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Lemmatizer: 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Lemmatiser est encore plus important que en anglais, conjugaisons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FrenchLefffLemmatizer </a:t>
            </a:r>
            <a:r>
              <a:rPr lang="fr-FR">
                <a:hlinkClick r:id="rId2"/>
              </a:rPr>
              <a:t>https</a:t>
            </a:r>
            <a:r>
              <a:rPr lang="fr-FR">
                <a:hlinkClick r:id="rId2"/>
              </a:rPr>
              <a:t>://</a:t>
            </a:r>
            <a:r>
              <a:rPr lang="fr-FR" smtClean="0">
                <a:hlinkClick r:id="rId2"/>
              </a:rPr>
              <a:t>github.com/ClaudeCoulombe/FrenchLefffLemmatizer</a:t>
            </a:r>
            <a:r>
              <a:rPr lang="fr-FR" smtClean="0"/>
              <a:t> </a:t>
            </a:r>
            <a:endParaRPr lang="fr-FR"/>
          </a:p>
          <a:p>
            <a:r>
              <a:rPr lang="fr-FR" smtClean="0"/>
              <a:t>POS: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Spacy a un nouveau modele en francais </a:t>
            </a:r>
            <a:r>
              <a:rPr lang="fr-FR">
                <a:hlinkClick r:id="rId3"/>
              </a:rPr>
              <a:t>https</a:t>
            </a:r>
            <a:r>
              <a:rPr lang="fr-FR">
                <a:hlinkClick r:id="rId3"/>
              </a:rPr>
              <a:t>://</a:t>
            </a:r>
            <a:r>
              <a:rPr lang="fr-FR" smtClean="0">
                <a:hlinkClick r:id="rId3"/>
              </a:rPr>
              <a:t>github.com/explosion/spaCy/releases/tag/v1.8.2</a:t>
            </a:r>
            <a:r>
              <a:rPr lang="fr-FR" smtClean="0"/>
              <a:t> 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Pattern , polyglot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83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Conclusion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28800" y="1683834"/>
            <a:ext cx="57783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Le pipeline de nettoyage est ce qui prends le plus de temps </a:t>
            </a:r>
          </a:p>
          <a:p>
            <a:r>
              <a:rPr lang="fr-FR" smtClean="0"/>
              <a:t>Mais c’est l’etape incontournable pour obtenir des resultats</a:t>
            </a:r>
          </a:p>
          <a:p>
            <a:r>
              <a:rPr lang="fr-FR" smtClean="0"/>
              <a:t>Il dépend totallement du corpus initial</a:t>
            </a:r>
          </a:p>
          <a:p>
            <a:r>
              <a:rPr lang="fr-FR" smtClean="0"/>
              <a:t>Sur articles tech peu de travail</a:t>
            </a:r>
          </a:p>
          <a:p>
            <a:r>
              <a:rPr lang="fr-FR" smtClean="0"/>
              <a:t>Sur FB, intense et incontournable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8800" y="3523785"/>
            <a:ext cx="78531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Ce que j’ai apris sur ce corpus: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Bien s’approprier le contenu: connaitre le texte et le </a:t>
            </a:r>
            <a:r>
              <a:rPr lang="fr-FR"/>
              <a:t>vocabulaire</a:t>
            </a:r>
            <a:r>
              <a:rPr lang="fr-FR" smtClean="0"/>
              <a:t>, NER, argot, </a:t>
            </a:r>
            <a:r>
              <a:rPr lang="is-IS" smtClean="0"/>
              <a:t>…</a:t>
            </a:r>
          </a:p>
          <a:p>
            <a:pPr marL="285750" indent="-285750">
              <a:buFont typeface="Arial" charset="0"/>
              <a:buChar char="•"/>
            </a:pPr>
            <a:r>
              <a:rPr lang="is-IS" smtClean="0"/>
              <a:t>Ne pas hesiter a reduire le corpus drastiquement</a:t>
            </a:r>
          </a:p>
          <a:p>
            <a:pPr marL="285750" indent="-285750">
              <a:buFont typeface="Arial" charset="0"/>
              <a:buChar char="•"/>
            </a:pPr>
            <a:r>
              <a:rPr lang="is-IS" smtClean="0"/>
              <a:t>Peu de chance que ca marche du premier coup</a:t>
            </a:r>
          </a:p>
          <a:p>
            <a:pPr marL="285750" indent="-285750">
              <a:buFont typeface="Arial" charset="0"/>
              <a:buChar char="•"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090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79902" y="1430249"/>
            <a:ext cx="771664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mtClean="0">
                <a:latin typeface="Arial" charset="0"/>
                <a:ea typeface="Arial" charset="0"/>
                <a:cs typeface="Arial" charset="0"/>
              </a:rPr>
              <a:t>Quels sont les sujets abordés dans un ensemble (large) de documents?</a:t>
            </a:r>
            <a:endParaRPr lang="fr-FR" smtClean="0">
              <a:latin typeface="Arial" charset="0"/>
              <a:ea typeface="Arial" charset="0"/>
              <a:cs typeface="Arial" charset="0"/>
            </a:endParaRPr>
          </a:p>
          <a:p>
            <a:endParaRPr lang="fr-FR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Extraction des sujets de </a:t>
            </a:r>
            <a:r>
              <a:rPr lang="fr-FR" smtClean="0">
                <a:latin typeface="Arial" charset="0"/>
                <a:ea typeface="Arial" charset="0"/>
                <a:cs typeface="Arial" charset="0"/>
              </a:rPr>
              <a:t>façon </a:t>
            </a:r>
            <a:r>
              <a:rPr lang="fr-FR" b="1" smtClean="0">
                <a:latin typeface="Arial" charset="0"/>
                <a:ea typeface="Arial" charset="0"/>
                <a:cs typeface="Arial" charset="0"/>
              </a:rPr>
              <a:t>non-supervisée </a:t>
            </a:r>
            <a:endParaRPr lang="fr-FR" b="1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Ce n’est pas de la classification de document</a:t>
            </a:r>
          </a:p>
          <a:p>
            <a:pPr marL="285750" indent="-285750">
              <a:buFont typeface="Arial" charset="0"/>
              <a:buChar char="•"/>
            </a:pPr>
            <a:r>
              <a:rPr lang="fr-FR">
                <a:latin typeface="Arial" charset="0"/>
                <a:ea typeface="Arial" charset="0"/>
                <a:cs typeface="Arial" charset="0"/>
              </a:rPr>
              <a:t>Aucun a priori sur le contenu </a:t>
            </a:r>
            <a:r>
              <a:rPr lang="fr-FR">
                <a:latin typeface="Arial" charset="0"/>
                <a:ea typeface="Arial" charset="0"/>
                <a:cs typeface="Arial" charset="0"/>
              </a:rPr>
              <a:t>des </a:t>
            </a:r>
            <a:r>
              <a:rPr lang="fr-FR" smtClean="0">
                <a:latin typeface="Arial" charset="0"/>
                <a:ea typeface="Arial" charset="0"/>
                <a:cs typeface="Arial" charset="0"/>
              </a:rPr>
              <a:t>documents</a:t>
            </a:r>
            <a:endParaRPr lang="fr-FR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Symbol" charset="2"/>
              <a:buChar char="Þ"/>
            </a:pPr>
            <a:endParaRPr lang="fr-FR">
              <a:latin typeface="Arial" charset="0"/>
              <a:ea typeface="Arial" charset="0"/>
              <a:cs typeface="Arial" charset="0"/>
            </a:endParaRPr>
          </a:p>
          <a:p>
            <a:endParaRPr lang="fr-FR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Symbol" charset="2"/>
              <a:buChar char="Þ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Croisement </a:t>
            </a:r>
            <a:r>
              <a:rPr lang="fr-FR" smtClean="0">
                <a:latin typeface="Arial" charset="0"/>
                <a:ea typeface="Arial" charset="0"/>
                <a:cs typeface="Arial" charset="0"/>
              </a:rPr>
              <a:t>avec des </a:t>
            </a:r>
            <a:r>
              <a:rPr lang="fr-FR" b="1" smtClean="0">
                <a:latin typeface="Arial" charset="0"/>
                <a:ea typeface="Arial" charset="0"/>
                <a:cs typeface="Arial" charset="0"/>
              </a:rPr>
              <a:t>variables externes</a:t>
            </a:r>
          </a:p>
          <a:p>
            <a:pPr marL="742950" lvl="1" indent="-285750">
              <a:buFont typeface="Symbol" charset="2"/>
              <a:buChar char="Þ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Evolution dans le temps</a:t>
            </a:r>
          </a:p>
          <a:p>
            <a:pPr marL="742950" lvl="1" indent="-285750">
              <a:buFont typeface="Symbol" charset="2"/>
              <a:buChar char="Þ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Auteur ou </a:t>
            </a:r>
            <a:r>
              <a:rPr lang="fr-FR" smtClean="0">
                <a:latin typeface="Arial" charset="0"/>
                <a:ea typeface="Arial" charset="0"/>
                <a:cs typeface="Arial" charset="0"/>
              </a:rPr>
              <a:t>Locuteur, parti politique, age du capitaine, info </a:t>
            </a:r>
            <a:r>
              <a:rPr lang="fr-FR" smtClean="0">
                <a:latin typeface="Arial" charset="0"/>
                <a:ea typeface="Arial" charset="0"/>
                <a:cs typeface="Arial" charset="0"/>
              </a:rPr>
              <a:t>demographique, </a:t>
            </a:r>
            <a:endParaRPr lang="fr-FR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5627" y="103134"/>
            <a:ext cx="7306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Qu’est ce que le Topic Modeling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27" y="1430249"/>
            <a:ext cx="27686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3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66852" y="981309"/>
            <a:ext cx="1020465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mtClean="0">
                <a:hlinkClick r:id="rId2"/>
              </a:rPr>
              <a:t>Followers </a:t>
            </a:r>
            <a:r>
              <a:rPr lang="fr-FR">
                <a:hlinkClick r:id="rId2"/>
              </a:rPr>
              <a:t>sur </a:t>
            </a:r>
            <a:r>
              <a:rPr lang="fr-FR" smtClean="0">
                <a:hlinkClick r:id="rId2"/>
              </a:rPr>
              <a:t>twitter</a:t>
            </a:r>
            <a:r>
              <a:rPr lang="fr-FR" smtClean="0"/>
              <a:t> (gensim, LDA, LSA, python) </a:t>
            </a:r>
          </a:p>
          <a:p>
            <a:pPr marL="285750" indent="-285750">
              <a:buFont typeface="Arial" charset="0"/>
              <a:buChar char="•"/>
            </a:pPr>
            <a:r>
              <a:rPr lang="fr-FR">
                <a:hlinkClick r:id="rId3"/>
              </a:rPr>
              <a:t>Debats </a:t>
            </a:r>
            <a:r>
              <a:rPr lang="fr-FR">
                <a:hlinkClick r:id="rId3"/>
              </a:rPr>
              <a:t>presidentiels </a:t>
            </a:r>
            <a:r>
              <a:rPr lang="fr-FR" smtClean="0">
                <a:hlinkClick r:id="rId3"/>
              </a:rPr>
              <a:t>américains</a:t>
            </a:r>
            <a:r>
              <a:rPr lang="fr-FR" smtClean="0"/>
              <a:t> (stm, LDA, R)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/>
              <a:t>Notes en hopital pour Docent Health (stm, LDA, </a:t>
            </a:r>
            <a:r>
              <a:rPr lang="fr-FR"/>
              <a:t>R</a:t>
            </a:r>
            <a:r>
              <a:rPr lang="fr-FR" smtClean="0"/>
              <a:t>), prédire patient satisfaction, identifier les problemes </a:t>
            </a:r>
            <a:endParaRPr lang="fr-FR"/>
          </a:p>
          <a:p>
            <a:pPr marL="285750" indent="-285750">
              <a:buFont typeface="Arial" charset="0"/>
              <a:buChar char="•"/>
            </a:pPr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Gazette </a:t>
            </a:r>
            <a:r>
              <a:rPr lang="fr-FR"/>
              <a:t>de Pensylvanie </a:t>
            </a:r>
            <a:r>
              <a:rPr lang="fr-FR">
                <a:hlinkClick r:id="rId4"/>
              </a:rPr>
              <a:t>http://www.common-place-archives.org/vol-06/no-02/tales</a:t>
            </a:r>
            <a:r>
              <a:rPr lang="fr-FR" smtClean="0">
                <a:hlinkClick r:id="rId4"/>
              </a:rPr>
              <a:t>/</a:t>
            </a:r>
            <a:r>
              <a:rPr lang="fr-FR" smtClean="0"/>
              <a:t> 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3,346 </a:t>
            </a:r>
            <a:r>
              <a:rPr lang="fr-FR"/>
              <a:t>works of </a:t>
            </a:r>
            <a:r>
              <a:rPr lang="fr-FR">
                <a:hlinkClick r:id="rId5"/>
              </a:rPr>
              <a:t>19th-century British, Irish, and American fiction</a:t>
            </a:r>
            <a:r>
              <a:rPr lang="fr-FR"/>
              <a:t> </a:t>
            </a:r>
            <a:r>
              <a:rPr lang="fr-FR" smtClean="0"/>
              <a:t>evolution dans le temps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Analyse graph / réseau des </a:t>
            </a:r>
            <a:r>
              <a:rPr lang="fr-FR" smtClean="0">
                <a:hlinkClick r:id="rId6"/>
              </a:rPr>
              <a:t>topics dans </a:t>
            </a:r>
            <a:r>
              <a:rPr lang="fr-FR" smtClean="0">
                <a:hlinkClick r:id="rId6"/>
              </a:rPr>
              <a:t>Proust</a:t>
            </a:r>
            <a:r>
              <a:rPr lang="fr-FR" smtClean="0"/>
              <a:t> (Stanford, Mallet, Java)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>
                <a:hlinkClick r:id="rId7"/>
              </a:rPr>
              <a:t>Structural Topic Models for Open-Ended Survey Responses</a:t>
            </a:r>
            <a:r>
              <a:rPr lang="fr-FR" smtClean="0"/>
              <a:t> (Molly Roberts, STM)</a:t>
            </a:r>
            <a:endParaRPr lang="fr-FR"/>
          </a:p>
          <a:p>
            <a:endParaRPr lang="fr-FR"/>
          </a:p>
          <a:p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405627" y="103134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Exemples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14" y="3843631"/>
            <a:ext cx="2521415" cy="28761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232" y="3661955"/>
            <a:ext cx="3726676" cy="305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27" y="643466"/>
            <a:ext cx="1076534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09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Approche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93179" y="1382751"/>
            <a:ext cx="7984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Construction et définition </a:t>
            </a:r>
            <a:r>
              <a:rPr lang="fr-FR" smtClean="0">
                <a:latin typeface="Arial" charset="0"/>
                <a:ea typeface="Arial" charset="0"/>
                <a:cs typeface="Arial" charset="0"/>
              </a:rPr>
              <a:t>du Corpus</a:t>
            </a:r>
          </a:p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Unité d’analyse: tweet, commentaire, paragraphe, article, </a:t>
            </a:r>
            <a:r>
              <a:rPr lang="fr-FR" smtClean="0">
                <a:latin typeface="Arial" charset="0"/>
                <a:ea typeface="Arial" charset="0"/>
                <a:cs typeface="Arial" charset="0"/>
              </a:rPr>
              <a:t>blog, livre, ...</a:t>
            </a:r>
            <a:endParaRPr lang="fr-FR" smtClean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Technique </a:t>
            </a:r>
            <a:r>
              <a:rPr lang="fr-FR" smtClean="0">
                <a:latin typeface="Arial" charset="0"/>
                <a:ea typeface="Arial" charset="0"/>
                <a:cs typeface="Arial" charset="0"/>
              </a:rPr>
              <a:t>utilisée: LSA, LDA, pLSA, HDL</a:t>
            </a:r>
            <a:endParaRPr lang="fr-FR" smtClean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Variable externes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193179" y="3216366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Pre-processing: </a:t>
            </a:r>
          </a:p>
          <a:p>
            <a:pPr marL="800100" lvl="1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Enlever le bruit, garbage-in garbage-out</a:t>
            </a:r>
          </a:p>
          <a:p>
            <a:pPr marL="800100" lvl="1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Adapter, transformer le contenu</a:t>
            </a:r>
            <a:endParaRPr lang="fr-FR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AutoNum type="arabicPeriod"/>
            </a:pPr>
            <a:r>
              <a:rPr lang="fr-FR">
                <a:latin typeface="Arial" charset="0"/>
                <a:ea typeface="Arial" charset="0"/>
                <a:cs typeface="Arial" charset="0"/>
              </a:rPr>
              <a:t>Topic </a:t>
            </a:r>
            <a:r>
              <a:rPr lang="fr-FR" smtClean="0">
                <a:latin typeface="Arial" charset="0"/>
                <a:ea typeface="Arial" charset="0"/>
                <a:cs typeface="Arial" charset="0"/>
              </a:rPr>
              <a:t>Modeling: faire tourner le modele</a:t>
            </a:r>
            <a:endParaRPr lang="fr-FR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Interpretation des resultats</a:t>
            </a:r>
          </a:p>
          <a:p>
            <a:pPr marL="800100" lvl="1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Nommer les topics</a:t>
            </a:r>
          </a:p>
          <a:p>
            <a:pPr marL="800100" lvl="1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Mesurer leur qualité</a:t>
            </a:r>
            <a:endParaRPr lang="fr-FR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Visualisation</a:t>
            </a:r>
          </a:p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Wordcloud! </a:t>
            </a:r>
            <a:endParaRPr lang="fr-FR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6542" y="2847034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>
                <a:latin typeface="Arial" charset="0"/>
                <a:ea typeface="Arial" charset="0"/>
                <a:cs typeface="Arial" charset="0"/>
              </a:rPr>
              <a:t>Etapes:</a:t>
            </a:r>
            <a:endParaRPr lang="fr-FR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794" y="2464420"/>
            <a:ext cx="5255206" cy="439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2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3316" y="1065483"/>
            <a:ext cx="829784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Tous les corpus ne sont pas </a:t>
            </a:r>
            <a:r>
              <a:rPr lang="fr-FR" smtClean="0"/>
              <a:t>équivalents</a:t>
            </a:r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Courts </a:t>
            </a:r>
            <a:r>
              <a:rPr lang="fr-FR" b="1"/>
              <a:t>vs long</a:t>
            </a:r>
            <a:r>
              <a:rPr lang="fr-FR"/>
              <a:t>: litterature, documents officiels et articles de journaux vs tweets / </a:t>
            </a:r>
            <a:r>
              <a:rPr lang="fr-FR" smtClean="0"/>
              <a:t>FB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Langue</a:t>
            </a:r>
            <a:r>
              <a:rPr lang="fr-FR"/>
              <a:t>: anglais, francais, </a:t>
            </a:r>
            <a:r>
              <a:rPr lang="fr-FR" smtClean="0"/>
              <a:t>franglais</a:t>
            </a:r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Niveau </a:t>
            </a:r>
            <a:r>
              <a:rPr lang="fr-FR" b="1"/>
              <a:t>de langue</a:t>
            </a:r>
            <a:r>
              <a:rPr lang="fr-FR"/>
              <a:t>: classique, speech to text, argot, </a:t>
            </a:r>
            <a:r>
              <a:rPr lang="fr-FR" smtClean="0"/>
              <a:t>smiley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Contenu</a:t>
            </a:r>
            <a:r>
              <a:rPr lang="fr-FR"/>
              <a:t>: images, urls</a:t>
            </a:r>
            <a:r>
              <a:rPr lang="fr-FR" smtClean="0"/>
              <a:t>, sms</a:t>
            </a:r>
            <a:r>
              <a:rPr lang="fr-FR"/>
              <a:t>, </a:t>
            </a:r>
            <a:r>
              <a:rPr lang="fr-FR" smtClean="0"/>
              <a:t>phrase</a:t>
            </a:r>
            <a:r>
              <a:rPr lang="fr-FR"/>
              <a:t>, paragraphe, article, </a:t>
            </a:r>
            <a:r>
              <a:rPr lang="fr-FR" smtClean="0"/>
              <a:t>livre</a:t>
            </a:r>
          </a:p>
          <a:p>
            <a:endParaRPr lang="fr-FR" smtClean="0"/>
          </a:p>
        </p:txBody>
      </p:sp>
      <p:sp>
        <p:nvSpPr>
          <p:cNvPr id="5" name="TextBox 4"/>
          <p:cNvSpPr txBox="1"/>
          <p:nvPr/>
        </p:nvSpPr>
        <p:spPr>
          <a:xfrm>
            <a:off x="405627" y="103134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Corpus</a:t>
            </a:r>
          </a:p>
        </p:txBody>
      </p:sp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829" y="3159379"/>
            <a:ext cx="5596673" cy="22233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3385" y="3182931"/>
            <a:ext cx="57651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« </a:t>
            </a:r>
            <a:r>
              <a:rPr lang="fr-FR" i="1"/>
              <a:t>Nous avons des devoirs envers notre pays. </a:t>
            </a:r>
          </a:p>
          <a:p>
            <a:r>
              <a:rPr lang="fr-FR" i="1"/>
              <a:t>Nous sommes les héritiers d’une grande histoire et du grand message humaniste adressé au monde. </a:t>
            </a:r>
          </a:p>
          <a:p>
            <a:r>
              <a:rPr lang="fr-FR" i="1"/>
              <a:t>Nous devons les transmettre d’abord à nos enfants, mais plus important encore</a:t>
            </a:r>
            <a:r>
              <a:rPr lang="fr-FR" i="1"/>
              <a:t>, </a:t>
            </a:r>
            <a:r>
              <a:rPr lang="fr-FR" i="1" smtClean="0"/>
              <a:t>il </a:t>
            </a:r>
            <a:r>
              <a:rPr lang="fr-FR" i="1"/>
              <a:t>faut les porter vers l’avenir et leur donner une sève nouvelle.</a:t>
            </a:r>
            <a:r>
              <a:rPr lang="fr-FR"/>
              <a:t> »</a:t>
            </a:r>
          </a:p>
          <a:p>
            <a:r>
              <a:rPr lang="fr-FR"/>
              <a:t>Emmanuel </a:t>
            </a:r>
            <a:r>
              <a:rPr lang="fr-FR" smtClean="0"/>
              <a:t>Macron,</a:t>
            </a:r>
            <a:r>
              <a:rPr lang="fr-FR"/>
              <a:t> </a:t>
            </a:r>
            <a:r>
              <a:rPr lang="fr-FR"/>
              <a:t>0</a:t>
            </a:r>
            <a:r>
              <a:rPr lang="fr-FR" smtClean="0"/>
              <a:t>8 mai 2017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799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317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Bag of Words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60810" y="1108866"/>
            <a:ext cx="9962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smtClean="0"/>
              <a:t>L’information est toute contenu dans la liste de mots independamment de leur fonction dans la phrase</a:t>
            </a:r>
            <a:endParaRPr lang="fr-FR" b="1"/>
          </a:p>
        </p:txBody>
      </p:sp>
      <p:sp>
        <p:nvSpPr>
          <p:cNvPr id="3" name="TextBox 2"/>
          <p:cNvSpPr txBox="1"/>
          <p:nvPr/>
        </p:nvSpPr>
        <p:spPr>
          <a:xfrm>
            <a:off x="308773" y="2076128"/>
            <a:ext cx="6548011" cy="120032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mtClean="0"/>
              <a:t>« </a:t>
            </a:r>
            <a:r>
              <a:rPr lang="fr-FR" i="1" smtClean="0"/>
              <a:t>Il </a:t>
            </a:r>
            <a:r>
              <a:rPr lang="fr-FR" i="1"/>
              <a:t>sera une page dans un livre de dix mille </a:t>
            </a:r>
            <a:r>
              <a:rPr lang="fr-FR" i="1"/>
              <a:t>pages </a:t>
            </a:r>
            <a:endParaRPr lang="fr-FR" i="1" smtClean="0"/>
          </a:p>
          <a:p>
            <a:r>
              <a:rPr lang="fr-FR" i="1" smtClean="0"/>
              <a:t>que </a:t>
            </a:r>
            <a:r>
              <a:rPr lang="fr-FR" i="1"/>
              <a:t>l'on mettra dans une bibliothèque qui aura un million de livres</a:t>
            </a:r>
            <a:r>
              <a:rPr lang="fr-FR" i="1"/>
              <a:t>, </a:t>
            </a:r>
            <a:endParaRPr lang="fr-FR" i="1" smtClean="0"/>
          </a:p>
          <a:p>
            <a:r>
              <a:rPr lang="fr-FR" i="1" smtClean="0"/>
              <a:t>une </a:t>
            </a:r>
            <a:r>
              <a:rPr lang="fr-FR" i="1"/>
              <a:t>bibliothèque parmi un million de </a:t>
            </a:r>
            <a:r>
              <a:rPr lang="fr-FR" i="1"/>
              <a:t>bibliothèques</a:t>
            </a:r>
            <a:r>
              <a:rPr lang="fr-FR" i="1" smtClean="0"/>
              <a:t>.</a:t>
            </a:r>
            <a:r>
              <a:rPr lang="fr-FR" smtClean="0"/>
              <a:t> »</a:t>
            </a:r>
          </a:p>
          <a:p>
            <a:r>
              <a:rPr lang="fr-FR" smtClean="0"/>
              <a:t>Ionesco, Le roi se meurt 1962</a:t>
            </a:r>
            <a:endParaRPr lang="fr-FR"/>
          </a:p>
        </p:txBody>
      </p:sp>
      <p:sp>
        <p:nvSpPr>
          <p:cNvPr id="4" name="TextBox 3"/>
          <p:cNvSpPr txBox="1"/>
          <p:nvPr/>
        </p:nvSpPr>
        <p:spPr>
          <a:xfrm>
            <a:off x="4806176" y="3874387"/>
            <a:ext cx="6524735" cy="92333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</a:ln>
        </p:spPr>
        <p:txBody>
          <a:bodyPr wrap="none" rtlCol="0">
            <a:spAutoFit/>
          </a:bodyPr>
          <a:lstStyle/>
          <a:p>
            <a:r>
              <a:rPr lang="fr-FR" smtClean="0"/>
              <a:t>aura </a:t>
            </a:r>
            <a:r>
              <a:rPr lang="fr-FR"/>
              <a:t>bibliothèque bibliothèque bibliothèques dans dans de de </a:t>
            </a:r>
            <a:r>
              <a:rPr lang="fr-FR"/>
              <a:t>de </a:t>
            </a:r>
            <a:endParaRPr lang="fr-FR" smtClean="0"/>
          </a:p>
          <a:p>
            <a:r>
              <a:rPr lang="fr-FR" smtClean="0"/>
              <a:t>dix </a:t>
            </a:r>
            <a:r>
              <a:rPr lang="fr-FR"/>
              <a:t>il </a:t>
            </a:r>
            <a:r>
              <a:rPr lang="fr-FR" smtClean="0"/>
              <a:t>on </a:t>
            </a:r>
            <a:r>
              <a:rPr lang="fr-FR"/>
              <a:t>l</a:t>
            </a:r>
            <a:r>
              <a:rPr lang="fr-FR" smtClean="0"/>
              <a:t> </a:t>
            </a:r>
            <a:r>
              <a:rPr lang="fr-FR"/>
              <a:t>livre livres mettra mille million </a:t>
            </a:r>
            <a:r>
              <a:rPr lang="fr-FR"/>
              <a:t>million </a:t>
            </a:r>
            <a:endParaRPr lang="fr-FR" smtClean="0"/>
          </a:p>
          <a:p>
            <a:r>
              <a:rPr lang="fr-FR" smtClean="0"/>
              <a:t>page </a:t>
            </a:r>
            <a:r>
              <a:rPr lang="fr-FR"/>
              <a:t>pages parmi que qui sera un un un une une une</a:t>
            </a:r>
          </a:p>
        </p:txBody>
      </p:sp>
      <p:cxnSp>
        <p:nvCxnSpPr>
          <p:cNvPr id="7" name="Elbow Connector 6"/>
          <p:cNvCxnSpPr>
            <a:stCxn id="3" idx="2"/>
            <a:endCxn id="4" idx="1"/>
          </p:cNvCxnSpPr>
          <p:nvPr/>
        </p:nvCxnSpPr>
        <p:spPr>
          <a:xfrm rot="16200000" flipH="1">
            <a:off x="3664680" y="3194555"/>
            <a:ext cx="1059595" cy="122339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431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PEM" id="{68B8A699-CBCF-314E-A6ED-731FB6A0F98F}" vid="{8C13EE57-EC85-3246-8841-35B2F7F915E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4375</TotalTime>
  <Words>2601</Words>
  <Application>Microsoft Macintosh PowerPoint</Application>
  <PresentationFormat>Widescreen</PresentationFormat>
  <Paragraphs>428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 Black</vt:lpstr>
      <vt:lpstr>Calibri</vt:lpstr>
      <vt:lpstr>Calibri Light</vt:lpstr>
      <vt:lpstr>Symbol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Alexis Perrier</dc:creator>
  <cp:lastModifiedBy>Alexis Perrier</cp:lastModifiedBy>
  <cp:revision>109</cp:revision>
  <dcterms:created xsi:type="dcterms:W3CDTF">2017-05-18T22:14:50Z</dcterms:created>
  <dcterms:modified xsi:type="dcterms:W3CDTF">2017-05-21T23:12:24Z</dcterms:modified>
</cp:coreProperties>
</file>